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86" r:id="rId2"/>
  </p:sldMasterIdLst>
  <p:notesMasterIdLst>
    <p:notesMasterId r:id="rId23"/>
  </p:notesMasterIdLst>
  <p:sldIdLst>
    <p:sldId id="256" r:id="rId3"/>
    <p:sldId id="258" r:id="rId4"/>
    <p:sldId id="27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8" r:id="rId19"/>
    <p:sldId id="279" r:id="rId20"/>
    <p:sldId id="275" r:id="rId21"/>
    <p:sldId id="276" r:id="rId22"/>
  </p:sldIdLst>
  <p:sldSz cx="12192000" cy="6858000"/>
  <p:notesSz cx="7772400" cy="10058400"/>
  <p:embeddedFontLst>
    <p:embeddedFont>
      <p:font typeface="Bahnschrift SemiBold Condensed" panose="020B0502040204020203" pitchFamily="34" charset="0"/>
      <p:bold r:id="rId24"/>
    </p:embeddedFont>
    <p:embeddedFont>
      <p:font typeface="Calibri" panose="020F0502020204030204" pitchFamily="34" charset="0"/>
      <p:regular r:id="rId25"/>
      <p:bold r:id="rId26"/>
      <p:italic r:id="rId27"/>
      <p:boldItalic r:id="rId28"/>
    </p:embeddedFont>
    <p:embeddedFont>
      <p:font typeface="Gill Sans MT" panose="020B050202010402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IagDbINeZ44lhrS9oScrcSOVi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75435915b_0_66: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75435915b_0_6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49d39460b_0_5: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249d39460b_0_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49d39460b_0_1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1249d39460b_0_1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7c3cbccd6_0_1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7c3cbccd6_0_1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869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8: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1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9: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66c50a200_0_1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66c50a200_0_1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4: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75435915b_0_56: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275435915b_0_5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75435915b_0_6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1275435915b_0_6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5: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7f0a2dd68_1_2: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27f0a2dd68_1_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bg-BG" smtClean="0"/>
              <a:t>‹#›</a:t>
            </a:fld>
            <a:endParaRPr lang="bg-B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947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23221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26300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bg-BG" smtClean="0"/>
              <a:t>‹#›</a:t>
            </a:fld>
            <a:endParaRPr lang="bg-B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263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2269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67149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83382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51571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0207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spTree>
    <p:extLst>
      <p:ext uri="{BB962C8B-B14F-4D97-AF65-F5344CB8AC3E}">
        <p14:creationId xmlns:p14="http://schemas.microsoft.com/office/powerpoint/2010/main" val="4125741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5658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28411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70501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2257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74376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11560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41697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37239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799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spTree>
    <p:extLst>
      <p:ext uri="{BB962C8B-B14F-4D97-AF65-F5344CB8AC3E}">
        <p14:creationId xmlns:p14="http://schemas.microsoft.com/office/powerpoint/2010/main" val="19766041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11035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3817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76381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bg-BG" smtClean="0"/>
              <a:t>‹#›</a:t>
            </a:fld>
            <a:endParaRPr lang="bg-BG">
              <a:latin typeface="Times New Roman"/>
              <a:ea typeface="Times New Roman"/>
              <a:cs typeface="Times New Roman"/>
              <a:sym typeface="Times New Roman"/>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3263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fRBV-NzYAZw" TargetMode="External"/><Relationship Id="rId7" Type="http://schemas.openxmlformats.org/officeDocument/2006/relationships/hyperlink" Target="https://youtu.be/okzd7Gm_R90"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youtu.be/SwicvNPg4QU"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3" Type="http://schemas.openxmlformats.org/officeDocument/2006/relationships/hyperlink" Target="http://tuj.asenevtsi.com/CN/N084.htm" TargetMode="External"/><Relationship Id="rId18" Type="http://schemas.openxmlformats.org/officeDocument/2006/relationships/hyperlink" Target="https://www.kaspersky.com/resource-center/definitions/encryption" TargetMode="External"/><Relationship Id="rId26" Type="http://schemas.openxmlformats.org/officeDocument/2006/relationships/hyperlink" Target="https://www.sciencedirect.com/topics/engineering/floppy-disk" TargetMode="External"/><Relationship Id="rId3" Type="http://schemas.openxmlformats.org/officeDocument/2006/relationships/hyperlink" Target="https://www.lifewire.com/what-is-a-floppy-drive-2618151" TargetMode="External"/><Relationship Id="rId21" Type="http://schemas.openxmlformats.org/officeDocument/2006/relationships/hyperlink" Target="https://www.techtarget.com/searchdatabackup/feature/Full-incremental-or-differential-How-to-choose-the-correct-backup-type" TargetMode="External"/><Relationship Id="rId34" Type="http://schemas.openxmlformats.org/officeDocument/2006/relationships/hyperlink" Target="https://computingforgeeks.com/install-windows-server-2019/" TargetMode="External"/><Relationship Id="rId7" Type="http://schemas.openxmlformats.org/officeDocument/2006/relationships/hyperlink" Target="https://en.wikipedia.org/wiki/Norton_AntiVirus" TargetMode="External"/><Relationship Id="rId12" Type="http://schemas.openxmlformats.org/officeDocument/2006/relationships/hyperlink" Target="https://youtu.be/UjCDWCeHCzY" TargetMode="External"/><Relationship Id="rId17" Type="http://schemas.openxmlformats.org/officeDocument/2006/relationships/hyperlink" Target="https://www.techtarget.com/searchsecurity/definition/encryption" TargetMode="External"/><Relationship Id="rId25" Type="http://schemas.openxmlformats.org/officeDocument/2006/relationships/hyperlink" Target="https://cloudian.com/guides/data-backup/data-backup-in-depth/" TargetMode="External"/><Relationship Id="rId33" Type="http://schemas.openxmlformats.org/officeDocument/2006/relationships/hyperlink" Target="https://bg.if-koubou.com/articles/how-to/how-to-create-a-software-raid-array-in-windows-7.html" TargetMode="External"/><Relationship Id="rId2" Type="http://schemas.openxmlformats.org/officeDocument/2006/relationships/notesSlide" Target="../notesSlides/notesSlide19.xml"/><Relationship Id="rId16" Type="http://schemas.openxmlformats.org/officeDocument/2006/relationships/hyperlink" Target="https://www.cloudflare.com/learning/ssl/what-is-encryption/" TargetMode="External"/><Relationship Id="rId20" Type="http://schemas.openxmlformats.org/officeDocument/2006/relationships/hyperlink" Target="https://onlinedegrees.und.edu/blog/types-of-cyber-security-threats/" TargetMode="External"/><Relationship Id="rId29" Type="http://schemas.openxmlformats.org/officeDocument/2006/relationships/hyperlink" Target="https://www.ironmountain.com/blogs/2020/5-major-differences-between-backup-vs-archive" TargetMode="External"/><Relationship Id="rId1" Type="http://schemas.openxmlformats.org/officeDocument/2006/relationships/slideLayout" Target="../slideLayouts/slideLayout18.xml"/><Relationship Id="rId6" Type="http://schemas.openxmlformats.org/officeDocument/2006/relationships/hyperlink" Target="https://ssd.eff.org/bg/tech/disk-encryption" TargetMode="External"/><Relationship Id="rId11" Type="http://schemas.openxmlformats.org/officeDocument/2006/relationships/hyperlink" Target="https://en.wikipedia.org/wiki/Server_(computing)" TargetMode="External"/><Relationship Id="rId24" Type="http://schemas.openxmlformats.org/officeDocument/2006/relationships/hyperlink" Target="https://www.acronis.com/en-us/articles/data-backup/" TargetMode="External"/><Relationship Id="rId32" Type="http://schemas.openxmlformats.org/officeDocument/2006/relationships/hyperlink" Target="https://usa.kaspersky.com/resource-center/definitions/firewall" TargetMode="External"/><Relationship Id="rId5" Type="http://schemas.openxmlformats.org/officeDocument/2006/relationships/hyperlink" Target="https://ssd.eff.org/bg/tech/encryption" TargetMode="External"/><Relationship Id="rId15" Type="http://schemas.openxmlformats.org/officeDocument/2006/relationships/hyperlink" Target="https://www.investopedia.com/terms/e/encryption.asp" TargetMode="External"/><Relationship Id="rId23" Type="http://schemas.openxmlformats.org/officeDocument/2006/relationships/hyperlink" Target="https://www.welivesecurity.com/2019/05/10/types-backup-mistakes-avoid/" TargetMode="External"/><Relationship Id="rId28" Type="http://schemas.openxmlformats.org/officeDocument/2006/relationships/hyperlink" Target="https://bg.wikipedia.org/wiki/%D0%90%D0%BD%D1%82%D0%B8%D0%B2%D0%B8%D1%80%D1%83%D1%81%D0%B5%D0%BD_%D1%81%D0%BE%D1%84%D1%82%D1%83%D0%B5%D1%80" TargetMode="External"/><Relationship Id="rId10" Type="http://schemas.openxmlformats.org/officeDocument/2006/relationships/hyperlink" Target="https://www.cloudsavvyit.com/3590/which-type-of-raid-should-you-use-for-your-servers/" TargetMode="External"/><Relationship Id="rId19" Type="http://schemas.openxmlformats.org/officeDocument/2006/relationships/hyperlink" Target="https://www.cisco.com/c/en/us/products/security/encryption-explained.html" TargetMode="External"/><Relationship Id="rId31" Type="http://schemas.openxmlformats.org/officeDocument/2006/relationships/hyperlink" Target="https://www.webmasterview.com/2011/03/server-security-threats/" TargetMode="External"/><Relationship Id="rId4" Type="http://schemas.openxmlformats.org/officeDocument/2006/relationships/hyperlink" Target="https://computer.howstuffworks.com/floppy-disk-drive.htm" TargetMode="External"/><Relationship Id="rId9" Type="http://schemas.openxmlformats.org/officeDocument/2006/relationships/hyperlink" Target="https://www.lifewire.com/servers-in-computer-networking-817380" TargetMode="External"/><Relationship Id="rId14" Type="http://schemas.openxmlformats.org/officeDocument/2006/relationships/hyperlink" Target="https://liptrade.eu/%D0%BA%D0%B0%D0%BA%D0%B2%D0%BE-%D0%B5-%D0%B0%D0%BD%D1%82%D0%B8%D0%B2%D0%B8%D1%80%D1%83%D1%81-%D0%B8%D0%BC%D0%B0%D0%BC%D0%B5-%D0%BB%D0%B8-%D0%BD%D1%83%D0%B6%D0%B4%D0%B0-%D0%BE%D1%82-%D1%82%D0%B0%D0%B7/" TargetMode="External"/><Relationship Id="rId22" Type="http://schemas.openxmlformats.org/officeDocument/2006/relationships/hyperlink" Target="https://parablu.com/demystifying-data-backups-types-of-backups/" TargetMode="External"/><Relationship Id="rId27" Type="http://schemas.openxmlformats.org/officeDocument/2006/relationships/hyperlink" Target="https://www.serverwatch.com/guides/what-is-a-server/" TargetMode="External"/><Relationship Id="rId30" Type="http://schemas.openxmlformats.org/officeDocument/2006/relationships/hyperlink" Target="https://www.sciencedirect.com/topics/computer-science/asymmetric-cryptography" TargetMode="External"/><Relationship Id="rId35" Type="http://schemas.openxmlformats.org/officeDocument/2006/relationships/hyperlink" Target="https://youtu.be/RkZjx-1cVCM" TargetMode="External"/><Relationship Id="rId8" Type="http://schemas.openxmlformats.org/officeDocument/2006/relationships/hyperlink" Target="https://www.computerhope.com/jargon/s/server.ht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3971">
              <a:srgbClr val="BFCFEA"/>
            </a:gs>
            <a:gs pos="5000">
              <a:srgbClr val="C8D6ED"/>
            </a:gs>
            <a:gs pos="0">
              <a:schemeClr val="accent1">
                <a:lumMod val="5000"/>
                <a:lumOff val="95000"/>
              </a:schemeClr>
            </a:gs>
            <a:gs pos="34000">
              <a:schemeClr val="accent1">
                <a:lumMod val="45000"/>
                <a:lumOff val="55000"/>
              </a:schemeClr>
            </a:gs>
            <a:gs pos="83000">
              <a:schemeClr val="accent1">
                <a:lumMod val="45000"/>
                <a:lumOff val="55000"/>
              </a:schemeClr>
            </a:gs>
            <a:gs pos="49000">
              <a:schemeClr val="accent1">
                <a:lumMod val="60000"/>
                <a:lumOff val="40000"/>
              </a:schemeClr>
            </a:gs>
          </a:gsLst>
          <a:lin ang="5400000" scaled="1"/>
        </a:gradFill>
        <a:effectLst/>
      </p:bgPr>
    </p:bg>
    <p:spTree>
      <p:nvGrpSpPr>
        <p:cNvPr id="1" name="Shape 188"/>
        <p:cNvGrpSpPr/>
        <p:nvPr/>
      </p:nvGrpSpPr>
      <p:grpSpPr>
        <a:xfrm>
          <a:off x="0" y="0"/>
          <a:ext cx="0" cy="0"/>
          <a:chOff x="0" y="0"/>
          <a:chExt cx="0" cy="0"/>
        </a:xfrm>
      </p:grpSpPr>
      <p:sp>
        <p:nvSpPr>
          <p:cNvPr id="189" name="Google Shape;189;p2"/>
          <p:cNvSpPr txBox="1">
            <a:spLocks noGrp="1"/>
          </p:cNvSpPr>
          <p:nvPr>
            <p:ph type="title"/>
          </p:nvPr>
        </p:nvSpPr>
        <p:spPr>
          <a:xfrm>
            <a:off x="1524293" y="-809975"/>
            <a:ext cx="9143400" cy="23868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rgbClr val="000000"/>
              </a:buClr>
              <a:buSzPts val="6000"/>
              <a:buFont typeface="Calibri"/>
              <a:buNone/>
            </a:pPr>
            <a:r>
              <a:rPr lang="bg-BG" sz="5500" strike="noStrike" dirty="0">
                <a:solidFill>
                  <a:srgbClr val="000000"/>
                </a:solidFill>
                <a:latin typeface="Bahnschrift SemiBold Condensed" panose="020B0502040204020203" pitchFamily="34" charset="0"/>
                <a:ea typeface="Comfortaa Medium"/>
                <a:cs typeface="BrowalliaUPC" panose="020B0502040204020203" pitchFamily="34" charset="-34"/>
                <a:sym typeface="Comfortaa Medium"/>
              </a:rPr>
              <a:t>Д и п л о м н а   р а б о т а </a:t>
            </a:r>
            <a:endParaRPr sz="5500" strike="noStrike" dirty="0">
              <a:latin typeface="Bahnschrift SemiBold Condensed" panose="020B0502040204020203" pitchFamily="34" charset="0"/>
              <a:ea typeface="Comfortaa Medium"/>
              <a:cs typeface="BrowalliaUPC" panose="020B0502040204020203" pitchFamily="34" charset="-34"/>
              <a:sym typeface="Comfortaa Medium"/>
            </a:endParaRPr>
          </a:p>
        </p:txBody>
      </p:sp>
      <p:sp>
        <p:nvSpPr>
          <p:cNvPr id="190" name="Google Shape;190;p2"/>
          <p:cNvSpPr txBox="1">
            <a:spLocks noGrp="1"/>
          </p:cNvSpPr>
          <p:nvPr>
            <p:ph idx="1"/>
          </p:nvPr>
        </p:nvSpPr>
        <p:spPr>
          <a:xfrm>
            <a:off x="1532401" y="2411837"/>
            <a:ext cx="9143400" cy="16548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800"/>
              <a:buFont typeface="Times New Roman"/>
              <a:buNone/>
            </a:pPr>
            <a:r>
              <a:rPr lang="bg-BG" sz="1900" b="1" i="0" u="none" strike="noStrike" cap="none" dirty="0">
                <a:solidFill>
                  <a:srgbClr val="000000"/>
                </a:solidFill>
                <a:latin typeface="Arial" panose="020B0604020202020204" pitchFamily="34" charset="0"/>
                <a:cs typeface="Arial" panose="020B0604020202020204" pitchFamily="34" charset="0"/>
              </a:rPr>
              <a:t>ТЕМА: ВЪНШНИ ЗАПОМНЯЩИ УСТРОЙСТВА В СЪРВЪРНИ КОНФИГУРАЦИИ. ИЗГРАЖДАНЕ НА СЪРВЪР ПОД WINDOWS, СОФТУЕРЕН RAID МАСИВ. СЪВРЕМЕННИ ТЕХНОЛОГИИ ЗА АРХИВИРАНЕ НА ДАННИТЕ. МЕТОДИ ЗА ЗАЩИТА НА СЪРВЪРА, АРХИВА И МРЕЖАТА.</a:t>
            </a:r>
            <a:endParaRPr sz="1900" i="0" u="none" strike="noStrike" cap="none" dirty="0">
              <a:latin typeface="Arial" panose="020B0604020202020204" pitchFamily="34" charset="0"/>
              <a:cs typeface="Arial" panose="020B0604020202020204" pitchFamily="34" charset="0"/>
            </a:endParaRPr>
          </a:p>
          <a:p>
            <a:pPr marL="0" marR="0" lvl="0" indent="0" algn="ctr" rtl="0">
              <a:lnSpc>
                <a:spcPct val="90000"/>
              </a:lnSpc>
              <a:spcBef>
                <a:spcPts val="1001"/>
              </a:spcBef>
              <a:spcAft>
                <a:spcPts val="0"/>
              </a:spcAft>
              <a:buSzPts val="1800"/>
              <a:buFont typeface="Arial"/>
              <a:buNone/>
            </a:pPr>
            <a:endParaRPr sz="1900" i="0" u="none" strike="noStrike" cap="none" dirty="0"/>
          </a:p>
        </p:txBody>
      </p:sp>
      <p:sp>
        <p:nvSpPr>
          <p:cNvPr id="191" name="Google Shape;191;p2"/>
          <p:cNvSpPr/>
          <p:nvPr/>
        </p:nvSpPr>
        <p:spPr>
          <a:xfrm>
            <a:off x="7330200" y="4901650"/>
            <a:ext cx="4783800" cy="364200"/>
          </a:xfrm>
          <a:prstGeom prst="rect">
            <a:avLst/>
          </a:prstGeom>
          <a:noFill/>
          <a:ln>
            <a:noFill/>
          </a:ln>
        </p:spPr>
        <p:txBody>
          <a:bodyPr spcFirstLastPara="1" wrap="square" lIns="90000" tIns="45000" rIns="90000" bIns="45000" anchor="t" anchorCtr="0">
            <a:spAutoFit/>
          </a:bodyPr>
          <a:lstStyle/>
          <a:p>
            <a:pPr marL="0" marR="0" lvl="0" indent="0" algn="l" rtl="0">
              <a:lnSpc>
                <a:spcPct val="115000"/>
              </a:lnSpc>
              <a:spcBef>
                <a:spcPts val="0"/>
              </a:spcBef>
              <a:spcAft>
                <a:spcPts val="0"/>
              </a:spcAft>
              <a:buClr>
                <a:srgbClr val="000000"/>
              </a:buClr>
              <a:buSzPts val="1800"/>
              <a:buFont typeface="Calibri"/>
              <a:buNone/>
            </a:pPr>
            <a:r>
              <a:rPr lang="bg-BG" sz="1800" dirty="0"/>
              <a:t>Изготвил</a:t>
            </a:r>
            <a:r>
              <a:rPr lang="bg-BG" sz="1800" i="0" u="none" strike="noStrike" cap="none" dirty="0">
                <a:solidFill>
                  <a:srgbClr val="000000"/>
                </a:solidFill>
              </a:rPr>
              <a:t>: Петър Герджиков</a:t>
            </a:r>
            <a:endParaRPr sz="1800" i="0" u="none" strike="noStrike" cap="none" dirty="0">
              <a:solidFill>
                <a:srgbClr val="000000"/>
              </a:solidFill>
            </a:endParaRPr>
          </a:p>
          <a:p>
            <a:pPr marL="0" marR="0" lvl="0" indent="0" algn="l" rtl="0">
              <a:lnSpc>
                <a:spcPct val="115000"/>
              </a:lnSpc>
              <a:spcBef>
                <a:spcPts val="0"/>
              </a:spcBef>
              <a:spcAft>
                <a:spcPts val="0"/>
              </a:spcAft>
              <a:buClr>
                <a:srgbClr val="000000"/>
              </a:buClr>
              <a:buSzPts val="1800"/>
              <a:buFont typeface="Calibri"/>
              <a:buNone/>
            </a:pPr>
            <a:r>
              <a:rPr lang="bg-BG" sz="1800" dirty="0"/>
              <a:t>Ръководител: инж. Цветана Пунева</a:t>
            </a:r>
            <a:endParaRPr sz="1800" dirty="0"/>
          </a:p>
        </p:txBody>
      </p:sp>
      <p:pic>
        <p:nvPicPr>
          <p:cNvPr id="192" name="Google Shape;192;p2"/>
          <p:cNvPicPr preferRelativeResize="0"/>
          <p:nvPr/>
        </p:nvPicPr>
        <p:blipFill>
          <a:blip r:embed="rId3">
            <a:alphaModFix/>
          </a:blip>
          <a:stretch>
            <a:fillRect/>
          </a:stretch>
        </p:blipFill>
        <p:spPr>
          <a:xfrm>
            <a:off x="37494" y="511500"/>
            <a:ext cx="1486799" cy="128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275435915b_0_66"/>
          <p:cNvSpPr txBox="1">
            <a:spLocks noGrp="1"/>
          </p:cNvSpPr>
          <p:nvPr>
            <p:ph type="body" idx="4294967295"/>
          </p:nvPr>
        </p:nvSpPr>
        <p:spPr>
          <a:xfrm>
            <a:off x="838994" y="1093491"/>
            <a:ext cx="10514012" cy="4278313"/>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000000"/>
              </a:buClr>
              <a:buSzPts val="2800"/>
              <a:buFont typeface="Calibri"/>
              <a:buNone/>
            </a:pPr>
            <a:r>
              <a:rPr lang="bg-BG" sz="2400" dirty="0">
                <a:latin typeface="Arial" panose="020B0604020202020204" pitchFamily="34" charset="0"/>
                <a:cs typeface="Arial" panose="020B0604020202020204" pitchFamily="34" charset="0"/>
              </a:rPr>
              <a:t>Темата за сървъри е завършена с движението на цените на машините през годините и глобалната консумация на електроенергия, дължаща се на сървъри.</a:t>
            </a:r>
            <a:endParaRPr sz="2400" dirty="0">
              <a:latin typeface="Arial" panose="020B0604020202020204" pitchFamily="34" charset="0"/>
              <a:cs typeface="Arial" panose="020B0604020202020204" pitchFamily="34" charset="0"/>
            </a:endParaRPr>
          </a:p>
        </p:txBody>
      </p:sp>
      <p:sp>
        <p:nvSpPr>
          <p:cNvPr id="262" name="Google Shape;262;g1275435915b_0_66"/>
          <p:cNvSpPr txBox="1">
            <a:spLocks noGrp="1"/>
          </p:cNvSpPr>
          <p:nvPr>
            <p:ph type="title" idx="4294967295"/>
          </p:nvPr>
        </p:nvSpPr>
        <p:spPr>
          <a:xfrm>
            <a:off x="838994" y="-62523"/>
            <a:ext cx="12121662" cy="1217247"/>
          </a:xfrm>
          <a:prstGeom prst="rect">
            <a:avLst/>
          </a:prstGeom>
          <a:noFill/>
          <a:ln>
            <a:noFill/>
          </a:ln>
        </p:spPr>
        <p:txBody>
          <a:bodyPr spcFirstLastPara="1" wrap="square" lIns="90000" tIns="45000" rIns="90000" bIns="45000" anchor="ctr" anchorCtr="0">
            <a:no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cs typeface="Arial" panose="020B0604020202020204" pitchFamily="34" charset="0"/>
              </a:rPr>
              <a:t>II.</a:t>
            </a:r>
            <a:r>
              <a:rPr lang="bg-BG" sz="2500" i="0" u="none" strike="noStrike" cap="none" dirty="0">
                <a:solidFill>
                  <a:srgbClr val="000000"/>
                </a:solidFill>
                <a:latin typeface="Arial" panose="020B0604020202020204" pitchFamily="34" charset="0"/>
                <a:cs typeface="Arial" panose="020B0604020202020204" pitchFamily="34" charset="0"/>
              </a:rPr>
              <a:t> ВТОРА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cs typeface="Arial" panose="020B0604020202020204" pitchFamily="34" charset="0"/>
              </a:rPr>
              <a:t>СЪРВЪРИ – СЪЩНОСТ, ХАРАКТЕРИСТИКИ И КЛАСИФИКАЦИЯ</a:t>
            </a:r>
            <a:endParaRPr sz="2500" i="0" u="none" strike="noStrike" cap="none" dirty="0">
              <a:latin typeface="Arial" panose="020B0604020202020204" pitchFamily="34" charset="0"/>
              <a:cs typeface="Arial" panose="020B0604020202020204" pitchFamily="34" charset="0"/>
            </a:endParaRPr>
          </a:p>
        </p:txBody>
      </p:sp>
      <p:pic>
        <p:nvPicPr>
          <p:cNvPr id="263" name="Google Shape;263;g1275435915b_0_66"/>
          <p:cNvPicPr preferRelativeResize="0"/>
          <p:nvPr/>
        </p:nvPicPr>
        <p:blipFill>
          <a:blip r:embed="rId3">
            <a:alphaModFix/>
          </a:blip>
          <a:stretch>
            <a:fillRect/>
          </a:stretch>
        </p:blipFill>
        <p:spPr>
          <a:xfrm>
            <a:off x="3102896" y="2578573"/>
            <a:ext cx="6056546" cy="4279500"/>
          </a:xfrm>
          <a:prstGeom prst="rect">
            <a:avLst/>
          </a:prstGeom>
          <a:noFill/>
          <a:ln>
            <a:noFill/>
          </a:ln>
        </p:spPr>
      </p:pic>
      <p:sp>
        <p:nvSpPr>
          <p:cNvPr id="264" name="Google Shape;264;g1275435915b_0_66"/>
          <p:cNvSpPr txBox="1"/>
          <p:nvPr/>
        </p:nvSpPr>
        <p:spPr>
          <a:xfrm>
            <a:off x="8408543" y="4502773"/>
            <a:ext cx="3288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bg-BG" sz="1600" dirty="0"/>
              <a:t>Домашен сървър</a:t>
            </a:r>
            <a:endParaRPr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249d39460b_0_5"/>
          <p:cNvSpPr txBox="1">
            <a:spLocks noGrp="1"/>
          </p:cNvSpPr>
          <p:nvPr>
            <p:ph type="title" idx="4294967295"/>
          </p:nvPr>
        </p:nvSpPr>
        <p:spPr>
          <a:xfrm>
            <a:off x="488156" y="-301397"/>
            <a:ext cx="10515600" cy="1325563"/>
          </a:xfrm>
          <a:prstGeom prst="rect">
            <a:avLst/>
          </a:prstGeom>
          <a:noFill/>
          <a:ln>
            <a:noFill/>
          </a:ln>
        </p:spPr>
        <p:txBody>
          <a:bodyPr spcFirstLastPara="1" wrap="square" lIns="90000" tIns="45000" rIns="90000" bIns="45000" anchor="ctr" anchorCtr="0">
            <a:normAutofit/>
          </a:bodyPr>
          <a:lstStyle/>
          <a:p>
            <a:pPr marL="0" marR="0" lvl="0" indent="0" rtl="0">
              <a:lnSpc>
                <a:spcPct val="150000"/>
              </a:lnSpc>
              <a:spcBef>
                <a:spcPts val="0"/>
              </a:spcBef>
              <a:spcAft>
                <a:spcPts val="0"/>
              </a:spcAft>
              <a:buClr>
                <a:srgbClr val="202122"/>
              </a:buClr>
              <a:buSzPts val="1800"/>
              <a:buFont typeface="Times New Roman"/>
              <a:buNone/>
            </a:pPr>
            <a:r>
              <a:rPr lang="bg-BG" sz="3000" dirty="0">
                <a:latin typeface="Arial" panose="020B0604020202020204" pitchFamily="34" charset="0"/>
                <a:cs typeface="Arial" panose="020B0604020202020204" pitchFamily="34" charset="0"/>
              </a:rPr>
              <a:t>Конфигуриране на дискове. RAID масиви</a:t>
            </a:r>
            <a:endParaRPr sz="3000" i="0" u="none" strike="noStrike" cap="none" dirty="0">
              <a:latin typeface="Arial" panose="020B0604020202020204" pitchFamily="34" charset="0"/>
              <a:cs typeface="Arial" panose="020B0604020202020204" pitchFamily="34" charset="0"/>
            </a:endParaRPr>
          </a:p>
        </p:txBody>
      </p:sp>
      <p:sp>
        <p:nvSpPr>
          <p:cNvPr id="270" name="Google Shape;270;g1249d39460b_0_5"/>
          <p:cNvSpPr txBox="1">
            <a:spLocks noGrp="1"/>
          </p:cNvSpPr>
          <p:nvPr>
            <p:ph type="body" idx="4294967295"/>
          </p:nvPr>
        </p:nvSpPr>
        <p:spPr>
          <a:xfrm>
            <a:off x="488156" y="688421"/>
            <a:ext cx="11215687" cy="4351338"/>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000000"/>
              </a:buClr>
              <a:buSzPts val="2800"/>
              <a:buFont typeface="Calibri"/>
              <a:buNone/>
            </a:pPr>
            <a:r>
              <a:rPr lang="bg-BG" sz="2400" dirty="0">
                <a:latin typeface="Arial" panose="020B0604020202020204" pitchFamily="34" charset="0"/>
                <a:cs typeface="Arial" panose="020B0604020202020204" pitchFamily="34" charset="0"/>
              </a:rPr>
              <a:t>Конфигуриране на дискове </a:t>
            </a:r>
            <a:r>
              <a:rPr lang="bg-BG" sz="2400" dirty="0">
                <a:solidFill>
                  <a:schemeClr val="dk1"/>
                </a:solidFill>
                <a:latin typeface="Arial" panose="020B0604020202020204" pitchFamily="34" charset="0"/>
                <a:cs typeface="Arial" panose="020B0604020202020204" pitchFamily="34" charset="0"/>
              </a:rPr>
              <a:t>– JBOD, SPAN/BIG, MAID.</a:t>
            </a:r>
            <a:endParaRPr sz="2400" dirty="0">
              <a:solidFill>
                <a:schemeClr val="dk1"/>
              </a:solidFill>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Clr>
                <a:srgbClr val="000000"/>
              </a:buClr>
              <a:buSzPts val="2800"/>
              <a:buFont typeface="Calibri"/>
              <a:buNone/>
            </a:pPr>
            <a:r>
              <a:rPr lang="bg-BG" sz="2400" dirty="0">
                <a:solidFill>
                  <a:schemeClr val="dk1"/>
                </a:solidFill>
                <a:latin typeface="Arial" panose="020B0604020202020204" pitchFamily="34" charset="0"/>
                <a:cs typeface="Arial" panose="020B0604020202020204" pitchFamily="34" charset="0"/>
              </a:rPr>
              <a:t>Същност на RAID масив. Обяснени са двата начина за разпределение на данните – </a:t>
            </a:r>
            <a:r>
              <a:rPr lang="bg-BG" sz="2400" dirty="0" err="1">
                <a:solidFill>
                  <a:schemeClr val="dk1"/>
                </a:solidFill>
                <a:latin typeface="Arial" panose="020B0604020202020204" pitchFamily="34" charset="0"/>
                <a:cs typeface="Arial" panose="020B0604020202020204" pitchFamily="34" charset="0"/>
              </a:rPr>
              <a:t>data</a:t>
            </a:r>
            <a:r>
              <a:rPr lang="bg-BG" sz="2400" dirty="0">
                <a:solidFill>
                  <a:schemeClr val="dk1"/>
                </a:solidFill>
                <a:latin typeface="Arial" panose="020B0604020202020204" pitchFamily="34" charset="0"/>
                <a:cs typeface="Arial" panose="020B0604020202020204" pitchFamily="34" charset="0"/>
              </a:rPr>
              <a:t> </a:t>
            </a:r>
            <a:r>
              <a:rPr lang="bg-BG" sz="2400" dirty="0" err="1">
                <a:solidFill>
                  <a:schemeClr val="dk1"/>
                </a:solidFill>
                <a:latin typeface="Arial" panose="020B0604020202020204" pitchFamily="34" charset="0"/>
                <a:cs typeface="Arial" panose="020B0604020202020204" pitchFamily="34" charset="0"/>
              </a:rPr>
              <a:t>striping</a:t>
            </a:r>
            <a:r>
              <a:rPr lang="bg-BG" sz="2400" dirty="0">
                <a:solidFill>
                  <a:schemeClr val="dk1"/>
                </a:solidFill>
                <a:latin typeface="Arial" panose="020B0604020202020204" pitchFamily="34" charset="0"/>
                <a:cs typeface="Arial" panose="020B0604020202020204" pitchFamily="34" charset="0"/>
              </a:rPr>
              <a:t>/разпределяне и </a:t>
            </a:r>
            <a:r>
              <a:rPr lang="bg-BG" sz="2400" dirty="0" err="1">
                <a:solidFill>
                  <a:schemeClr val="dk1"/>
                </a:solidFill>
                <a:latin typeface="Arial" panose="020B0604020202020204" pitchFamily="34" charset="0"/>
                <a:cs typeface="Arial" panose="020B0604020202020204" pitchFamily="34" charset="0"/>
              </a:rPr>
              <a:t>data</a:t>
            </a:r>
            <a:r>
              <a:rPr lang="bg-BG" sz="2400" dirty="0">
                <a:solidFill>
                  <a:schemeClr val="dk1"/>
                </a:solidFill>
                <a:latin typeface="Arial" panose="020B0604020202020204" pitchFamily="34" charset="0"/>
                <a:cs typeface="Arial" panose="020B0604020202020204" pitchFamily="34" charset="0"/>
              </a:rPr>
              <a:t> </a:t>
            </a:r>
            <a:r>
              <a:rPr lang="bg-BG" sz="2400" dirty="0" err="1">
                <a:solidFill>
                  <a:schemeClr val="dk1"/>
                </a:solidFill>
                <a:latin typeface="Arial" panose="020B0604020202020204" pitchFamily="34" charset="0"/>
                <a:cs typeface="Arial" panose="020B0604020202020204" pitchFamily="34" charset="0"/>
              </a:rPr>
              <a:t>mirroring</a:t>
            </a:r>
            <a:r>
              <a:rPr lang="bg-BG" sz="2400" dirty="0">
                <a:solidFill>
                  <a:schemeClr val="dk1"/>
                </a:solidFill>
                <a:latin typeface="Arial" panose="020B0604020202020204" pitchFamily="34" charset="0"/>
                <a:cs typeface="Arial" panose="020B0604020202020204" pitchFamily="34" charset="0"/>
              </a:rPr>
              <a:t>/дублиране. Разглеждане на софтуерен и хардуерен RAID масив и техните предимства и недостатъци.</a:t>
            </a:r>
            <a:endParaRPr sz="2400" dirty="0">
              <a:solidFill>
                <a:schemeClr val="dk1"/>
              </a:solidFill>
              <a:latin typeface="Arial" panose="020B0604020202020204" pitchFamily="34" charset="0"/>
              <a:cs typeface="Arial" panose="020B0604020202020204" pitchFamily="34" charset="0"/>
            </a:endParaRPr>
          </a:p>
        </p:txBody>
      </p:sp>
      <p:pic>
        <p:nvPicPr>
          <p:cNvPr id="271" name="Google Shape;271;g1249d39460b_0_5"/>
          <p:cNvPicPr preferRelativeResize="0"/>
          <p:nvPr/>
        </p:nvPicPr>
        <p:blipFill rotWithShape="1">
          <a:blip r:embed="rId3">
            <a:alphaModFix/>
          </a:blip>
          <a:srcRect l="5930" t="4820" r="-5930" b="-4820"/>
          <a:stretch/>
        </p:blipFill>
        <p:spPr>
          <a:xfrm>
            <a:off x="3221539" y="3055816"/>
            <a:ext cx="5617661" cy="3967886"/>
          </a:xfrm>
          <a:prstGeom prst="rect">
            <a:avLst/>
          </a:prstGeom>
          <a:noFill/>
          <a:ln>
            <a:noFill/>
          </a:ln>
        </p:spPr>
      </p:pic>
      <p:sp>
        <p:nvSpPr>
          <p:cNvPr id="272" name="Google Shape;272;g1249d39460b_0_5"/>
          <p:cNvSpPr txBox="1"/>
          <p:nvPr/>
        </p:nvSpPr>
        <p:spPr>
          <a:xfrm>
            <a:off x="8546146" y="4751720"/>
            <a:ext cx="293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bg-BG" sz="1600" dirty="0"/>
              <a:t>няколко хард диска в “рак”</a:t>
            </a: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
          <p:cNvSpPr txBox="1">
            <a:spLocks noGrp="1"/>
          </p:cNvSpPr>
          <p:nvPr>
            <p:ph type="title" idx="4294967295"/>
          </p:nvPr>
        </p:nvSpPr>
        <p:spPr>
          <a:xfrm>
            <a:off x="838200" y="-91663"/>
            <a:ext cx="10517554" cy="1325563"/>
          </a:xfrm>
          <a:prstGeom prst="rect">
            <a:avLst/>
          </a:prstGeom>
          <a:noFill/>
          <a:ln>
            <a:noFill/>
          </a:ln>
        </p:spPr>
        <p:txBody>
          <a:bodyPr spcFirstLastPara="1" wrap="square" lIns="90000" tIns="45000" rIns="90000" bIns="45000" anchor="ctr" anchorCtr="0">
            <a:norm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ea typeface="Times New Roman"/>
                <a:cs typeface="Arial" panose="020B0604020202020204" pitchFamily="34" charset="0"/>
                <a:sym typeface="Times New Roman"/>
              </a:rPr>
              <a:t>III</a:t>
            </a:r>
            <a:r>
              <a:rPr lang="bg-BG" sz="250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 ТРЕТА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ЗАПЛАХИ И МЕТОДИ ЗА ЗАЩИТА НА СЪРВЪРА</a:t>
            </a:r>
            <a:endParaRPr sz="2500" i="0" u="none" strike="noStrike" cap="none" dirty="0">
              <a:latin typeface="Arial" panose="020B0604020202020204" pitchFamily="34" charset="0"/>
              <a:ea typeface="Arial"/>
              <a:cs typeface="Arial" panose="020B0604020202020204" pitchFamily="34" charset="0"/>
              <a:sym typeface="Arial"/>
            </a:endParaRPr>
          </a:p>
        </p:txBody>
      </p:sp>
      <p:sp>
        <p:nvSpPr>
          <p:cNvPr id="279" name="Google Shape;279;p6"/>
          <p:cNvSpPr txBox="1">
            <a:spLocks noGrp="1"/>
          </p:cNvSpPr>
          <p:nvPr>
            <p:ph type="body" idx="4294967295"/>
          </p:nvPr>
        </p:nvSpPr>
        <p:spPr>
          <a:xfrm>
            <a:off x="838200" y="999438"/>
            <a:ext cx="10515600" cy="4349750"/>
          </a:xfrm>
          <a:prstGeom prst="rect">
            <a:avLst/>
          </a:prstGeom>
          <a:noFill/>
          <a:ln>
            <a:noFill/>
          </a:ln>
        </p:spPr>
        <p:txBody>
          <a:bodyPr spcFirstLastPara="1" wrap="square" lIns="90000" tIns="45000" rIns="90000" bIns="45000" anchor="t" anchorCtr="0">
            <a:noAutofit/>
          </a:bodyPr>
          <a:lstStyle/>
          <a:p>
            <a:pPr marL="0" lvl="0" indent="0" rtl="0">
              <a:lnSpc>
                <a:spcPct val="150000"/>
              </a:lnSpc>
              <a:spcBef>
                <a:spcPts val="1200"/>
              </a:spcBef>
              <a:spcAft>
                <a:spcPts val="0"/>
              </a:spcAft>
              <a:buNone/>
            </a:pPr>
            <a:r>
              <a:rPr lang="bg-BG" sz="2200" dirty="0">
                <a:latin typeface="Arial" panose="020B0604020202020204" pitchFamily="34" charset="0"/>
                <a:cs typeface="Arial" panose="020B0604020202020204" pitchFamily="34" charset="0"/>
              </a:rPr>
              <a:t>Обяснено е какво представлява киберзаплаха и са дадени основните видове заплахи за сигурността във виртуалното пространство:                       з</a:t>
            </a:r>
            <a:r>
              <a:rPr lang="bg-BG" sz="2200" dirty="0">
                <a:solidFill>
                  <a:schemeClr val="dk1"/>
                </a:solidFill>
                <a:latin typeface="Arial" panose="020B0604020202020204" pitchFamily="34" charset="0"/>
                <a:cs typeface="Arial" panose="020B0604020202020204" pitchFamily="34" charset="0"/>
              </a:rPr>
              <a:t>ловреден софтуер; техническа неизправност; нелоялен служител; човешка грешка; външни атаки; атака с груба сила; човек с средата; отказът на услугата/</a:t>
            </a:r>
            <a:r>
              <a:rPr lang="bg-BG" sz="2200" dirty="0" err="1">
                <a:solidFill>
                  <a:schemeClr val="dk1"/>
                </a:solidFill>
                <a:latin typeface="Arial" panose="020B0604020202020204" pitchFamily="34" charset="0"/>
                <a:cs typeface="Arial" panose="020B0604020202020204" pitchFamily="34" charset="0"/>
              </a:rPr>
              <a:t>DoS</a:t>
            </a:r>
            <a:r>
              <a:rPr lang="bg-BG" sz="2200" dirty="0">
                <a:solidFill>
                  <a:schemeClr val="dk1"/>
                </a:solidFill>
                <a:latin typeface="Arial" panose="020B0604020202020204" pitchFamily="34" charset="0"/>
                <a:cs typeface="Arial" panose="020B0604020202020204" pitchFamily="34" charset="0"/>
              </a:rPr>
              <a:t>; </a:t>
            </a:r>
            <a:r>
              <a:rPr lang="bg-BG" sz="2200" dirty="0" err="1">
                <a:solidFill>
                  <a:schemeClr val="dk1"/>
                </a:solidFill>
                <a:latin typeface="Arial" panose="020B0604020202020204" pitchFamily="34" charset="0"/>
                <a:cs typeface="Arial" panose="020B0604020202020204" pitchFamily="34" charset="0"/>
              </a:rPr>
              <a:t>фишинг</a:t>
            </a:r>
            <a:r>
              <a:rPr lang="bg-BG" sz="2200" dirty="0">
                <a:solidFill>
                  <a:schemeClr val="dk1"/>
                </a:solidFill>
                <a:latin typeface="Arial" panose="020B0604020202020204" pitchFamily="34" charset="0"/>
                <a:cs typeface="Arial" panose="020B0604020202020204" pitchFamily="34" charset="0"/>
              </a:rPr>
              <a:t>; </a:t>
            </a:r>
            <a:r>
              <a:rPr lang="bg-BG" sz="2200" dirty="0" err="1">
                <a:solidFill>
                  <a:schemeClr val="dk1"/>
                </a:solidFill>
                <a:latin typeface="Arial" panose="020B0604020202020204" pitchFamily="34" charset="0"/>
                <a:cs typeface="Arial" panose="020B0604020202020204" pitchFamily="34" charset="0"/>
              </a:rPr>
              <a:t>ботнет</a:t>
            </a:r>
            <a:r>
              <a:rPr lang="bg-BG" sz="2200" dirty="0">
                <a:solidFill>
                  <a:schemeClr val="dk1"/>
                </a:solidFill>
                <a:latin typeface="Arial" panose="020B0604020202020204" pitchFamily="34" charset="0"/>
                <a:cs typeface="Arial" panose="020B0604020202020204" pitchFamily="34" charset="0"/>
              </a:rPr>
              <a:t> атака.</a:t>
            </a:r>
            <a:endParaRPr sz="2200" i="0" u="none" strike="noStrike" cap="none" dirty="0">
              <a:solidFill>
                <a:srgbClr val="000000"/>
              </a:solidFill>
              <a:latin typeface="Arial" panose="020B0604020202020204" pitchFamily="34" charset="0"/>
              <a:cs typeface="Arial" panose="020B0604020202020204" pitchFamily="34" charset="0"/>
            </a:endParaRPr>
          </a:p>
          <a:p>
            <a:pPr marL="0" marR="0" lvl="0" indent="0" rtl="0">
              <a:lnSpc>
                <a:spcPct val="90000"/>
              </a:lnSpc>
              <a:spcBef>
                <a:spcPts val="1200"/>
              </a:spcBef>
              <a:spcAft>
                <a:spcPts val="0"/>
              </a:spcAft>
              <a:buNone/>
            </a:pPr>
            <a:endParaRPr sz="2200" dirty="0">
              <a:latin typeface="Arial" panose="020B0604020202020204" pitchFamily="34" charset="0"/>
              <a:cs typeface="Arial" panose="020B0604020202020204" pitchFamily="34" charset="0"/>
            </a:endParaRPr>
          </a:p>
        </p:txBody>
      </p:sp>
      <p:pic>
        <p:nvPicPr>
          <p:cNvPr id="278" name="Google Shape;278;p6"/>
          <p:cNvPicPr preferRelativeResize="0"/>
          <p:nvPr/>
        </p:nvPicPr>
        <p:blipFill rotWithShape="1">
          <a:blip r:embed="rId3">
            <a:alphaModFix/>
          </a:blip>
          <a:srcRect t="-3250" b="3250"/>
          <a:stretch/>
        </p:blipFill>
        <p:spPr>
          <a:xfrm>
            <a:off x="6846277" y="3305908"/>
            <a:ext cx="5345722" cy="3552091"/>
          </a:xfrm>
          <a:prstGeom prst="rect">
            <a:avLst/>
          </a:prstGeom>
          <a:noFill/>
          <a:ln>
            <a:noFill/>
          </a:ln>
        </p:spPr>
      </p:pic>
      <p:sp>
        <p:nvSpPr>
          <p:cNvPr id="280" name="Google Shape;280;p6"/>
          <p:cNvSpPr txBox="1"/>
          <p:nvPr/>
        </p:nvSpPr>
        <p:spPr>
          <a:xfrm>
            <a:off x="4356954" y="4804949"/>
            <a:ext cx="809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bg-BG" sz="1600" dirty="0"/>
              <a:t>Петнадесетте най-често </a:t>
            </a:r>
            <a:endParaRPr sz="1600" dirty="0"/>
          </a:p>
          <a:p>
            <a:pPr marL="0" lvl="0" indent="0" algn="l" rtl="0">
              <a:spcBef>
                <a:spcPts val="0"/>
              </a:spcBef>
              <a:spcAft>
                <a:spcPts val="0"/>
              </a:spcAft>
              <a:buNone/>
            </a:pPr>
            <a:r>
              <a:rPr lang="bg-BG" sz="1600" dirty="0"/>
              <a:t>срещани киберзаплахи</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249d39460b_0_11"/>
          <p:cNvSpPr txBox="1">
            <a:spLocks noGrp="1"/>
          </p:cNvSpPr>
          <p:nvPr>
            <p:ph type="body" idx="4294967295"/>
          </p:nvPr>
        </p:nvSpPr>
        <p:spPr>
          <a:xfrm>
            <a:off x="322385" y="1059241"/>
            <a:ext cx="10515600" cy="4351337"/>
          </a:xfrm>
          <a:prstGeom prst="rect">
            <a:avLst/>
          </a:prstGeom>
          <a:noFill/>
          <a:ln>
            <a:noFill/>
          </a:ln>
        </p:spPr>
        <p:txBody>
          <a:bodyPr spcFirstLastPara="1" wrap="square" lIns="90000" tIns="45000" rIns="90000" bIns="45000" anchor="t" anchorCtr="0">
            <a:noAutofit/>
          </a:bodyPr>
          <a:lstStyle/>
          <a:p>
            <a:pPr marL="0" lvl="0" indent="0" algn="l" rtl="0">
              <a:lnSpc>
                <a:spcPct val="150000"/>
              </a:lnSpc>
              <a:spcBef>
                <a:spcPts val="1001"/>
              </a:spcBef>
              <a:spcAft>
                <a:spcPts val="0"/>
              </a:spcAft>
              <a:buNone/>
            </a:pPr>
            <a:r>
              <a:rPr lang="bg-BG" sz="2400" dirty="0">
                <a:solidFill>
                  <a:schemeClr val="dk1"/>
                </a:solidFill>
                <a:latin typeface="Arial" panose="020B0604020202020204" pitchFamily="34" charset="0"/>
                <a:cs typeface="Arial" panose="020B0604020202020204" pitchFamily="34" charset="0"/>
              </a:rPr>
              <a:t>Разгледани са методи, чрез които можем да се предпазим: актуализиране на софтуера и операционната система; използване на VPN; поставяне на пароли; SSL сертификати; удостоверяване с два фактора. </a:t>
            </a:r>
            <a:endParaRPr sz="2400" dirty="0">
              <a:latin typeface="Arial" panose="020B0604020202020204" pitchFamily="34" charset="0"/>
              <a:cs typeface="Arial" panose="020B0604020202020204" pitchFamily="34" charset="0"/>
            </a:endParaRPr>
          </a:p>
          <a:p>
            <a:pPr marL="0" lvl="0" indent="0" algn="l" rtl="0">
              <a:lnSpc>
                <a:spcPct val="90000"/>
              </a:lnSpc>
              <a:spcBef>
                <a:spcPts val="1001"/>
              </a:spcBef>
              <a:spcAft>
                <a:spcPts val="0"/>
              </a:spcAft>
              <a:buNone/>
            </a:pPr>
            <a:r>
              <a:rPr lang="bg-BG" sz="2700" i="1" dirty="0">
                <a:solidFill>
                  <a:schemeClr val="dk1"/>
                </a:solidFill>
                <a:latin typeface="Arial" panose="020B0604020202020204" pitchFamily="34" charset="0"/>
                <a:cs typeface="Arial" panose="020B0604020202020204" pitchFamily="34" charset="0"/>
              </a:rPr>
              <a:t>– </a:t>
            </a:r>
            <a:r>
              <a:rPr lang="bg-BG" sz="2400" i="1" dirty="0">
                <a:latin typeface="Arial" panose="020B0604020202020204" pitchFamily="34" charset="0"/>
                <a:cs typeface="Arial" panose="020B0604020202020204" pitchFamily="34" charset="0"/>
              </a:rPr>
              <a:t>Защитна стена;</a:t>
            </a:r>
            <a:endParaRPr sz="2400" i="1" dirty="0">
              <a:latin typeface="Arial" panose="020B0604020202020204" pitchFamily="34" charset="0"/>
              <a:cs typeface="Arial" panose="020B0604020202020204" pitchFamily="34" charset="0"/>
            </a:endParaRPr>
          </a:p>
          <a:p>
            <a:pPr marL="0" marR="0" lvl="0" indent="0" algn="l" rtl="0">
              <a:lnSpc>
                <a:spcPct val="90000"/>
              </a:lnSpc>
              <a:spcBef>
                <a:spcPts val="1001"/>
              </a:spcBef>
              <a:spcAft>
                <a:spcPts val="0"/>
              </a:spcAft>
              <a:buNone/>
            </a:pPr>
            <a:r>
              <a:rPr lang="bg-BG" sz="2700" i="1" dirty="0">
                <a:solidFill>
                  <a:schemeClr val="dk1"/>
                </a:solidFill>
                <a:latin typeface="Arial" panose="020B0604020202020204" pitchFamily="34" charset="0"/>
                <a:cs typeface="Arial" panose="020B0604020202020204" pitchFamily="34" charset="0"/>
              </a:rPr>
              <a:t>– </a:t>
            </a:r>
            <a:r>
              <a:rPr lang="bg-BG" sz="2400" i="1" dirty="0">
                <a:latin typeface="Arial" panose="020B0604020202020204" pitchFamily="34" charset="0"/>
                <a:cs typeface="Arial" panose="020B0604020202020204" pitchFamily="34" charset="0"/>
              </a:rPr>
              <a:t>Антивирусен софтуер; </a:t>
            </a:r>
            <a:endParaRPr sz="2400" i="1" dirty="0">
              <a:latin typeface="Arial" panose="020B0604020202020204" pitchFamily="34" charset="0"/>
              <a:cs typeface="Arial" panose="020B0604020202020204" pitchFamily="34" charset="0"/>
            </a:endParaRPr>
          </a:p>
          <a:p>
            <a:pPr marL="0" marR="0" lvl="0" indent="0" algn="l" rtl="0">
              <a:lnSpc>
                <a:spcPct val="90000"/>
              </a:lnSpc>
              <a:spcBef>
                <a:spcPts val="1001"/>
              </a:spcBef>
              <a:spcAft>
                <a:spcPts val="0"/>
              </a:spcAft>
              <a:buNone/>
            </a:pPr>
            <a:r>
              <a:rPr lang="bg-BG" sz="2700" i="1" dirty="0">
                <a:solidFill>
                  <a:schemeClr val="dk1"/>
                </a:solidFill>
                <a:latin typeface="Arial" panose="020B0604020202020204" pitchFamily="34" charset="0"/>
                <a:cs typeface="Arial" panose="020B0604020202020204" pitchFamily="34" charset="0"/>
              </a:rPr>
              <a:t>– </a:t>
            </a:r>
            <a:r>
              <a:rPr lang="bg-BG" sz="2400" i="1" dirty="0">
                <a:latin typeface="Arial" panose="020B0604020202020204" pitchFamily="34" charset="0"/>
                <a:cs typeface="Arial" panose="020B0604020202020204" pitchFamily="34" charset="0"/>
              </a:rPr>
              <a:t>Криптиране;</a:t>
            </a:r>
            <a:r>
              <a:rPr lang="bg-BG" sz="2400" i="1" dirty="0">
                <a:solidFill>
                  <a:srgbClr val="FF0000"/>
                </a:solidFill>
                <a:latin typeface="Arial" panose="020B0604020202020204" pitchFamily="34" charset="0"/>
                <a:cs typeface="Arial" panose="020B0604020202020204" pitchFamily="34" charset="0"/>
              </a:rPr>
              <a:t> </a:t>
            </a:r>
            <a:endParaRPr sz="2400" i="1" dirty="0">
              <a:solidFill>
                <a:srgbClr val="FF0000"/>
              </a:solidFill>
              <a:latin typeface="Arial" panose="020B0604020202020204" pitchFamily="34" charset="0"/>
              <a:cs typeface="Arial" panose="020B0604020202020204" pitchFamily="34" charset="0"/>
            </a:endParaRPr>
          </a:p>
          <a:p>
            <a:pPr marL="0" marR="0" lvl="0" indent="0" algn="l" rtl="0">
              <a:lnSpc>
                <a:spcPct val="90000"/>
              </a:lnSpc>
              <a:spcBef>
                <a:spcPts val="1001"/>
              </a:spcBef>
              <a:spcAft>
                <a:spcPts val="0"/>
              </a:spcAft>
              <a:buNone/>
            </a:pPr>
            <a:r>
              <a:rPr lang="bg-BG" sz="2700" i="1" dirty="0">
                <a:solidFill>
                  <a:schemeClr val="dk1"/>
                </a:solidFill>
                <a:latin typeface="Arial" panose="020B0604020202020204" pitchFamily="34" charset="0"/>
                <a:cs typeface="Arial" panose="020B0604020202020204" pitchFamily="34" charset="0"/>
              </a:rPr>
              <a:t>– </a:t>
            </a:r>
            <a:r>
              <a:rPr lang="bg-BG" sz="2400" i="1" dirty="0">
                <a:latin typeface="Arial" panose="020B0604020202020204" pitchFamily="34" charset="0"/>
                <a:cs typeface="Arial" panose="020B0604020202020204" pitchFamily="34" charset="0"/>
              </a:rPr>
              <a:t>Бекъп;</a:t>
            </a:r>
            <a:endParaRPr sz="2400" i="1" dirty="0">
              <a:latin typeface="Arial" panose="020B0604020202020204" pitchFamily="34" charset="0"/>
              <a:cs typeface="Arial" panose="020B0604020202020204" pitchFamily="34" charset="0"/>
            </a:endParaRPr>
          </a:p>
          <a:p>
            <a:pPr marL="0" marR="0" lvl="0" indent="0" algn="l" rtl="0">
              <a:lnSpc>
                <a:spcPct val="90000"/>
              </a:lnSpc>
              <a:spcBef>
                <a:spcPts val="1001"/>
              </a:spcBef>
              <a:spcAft>
                <a:spcPts val="0"/>
              </a:spcAft>
              <a:buNone/>
            </a:pPr>
            <a:r>
              <a:rPr lang="bg-BG" sz="2700" i="1" dirty="0">
                <a:solidFill>
                  <a:schemeClr val="dk1"/>
                </a:solidFill>
                <a:latin typeface="Arial" panose="020B0604020202020204" pitchFamily="34" charset="0"/>
                <a:cs typeface="Arial" panose="020B0604020202020204" pitchFamily="34" charset="0"/>
              </a:rPr>
              <a:t>– </a:t>
            </a:r>
            <a:r>
              <a:rPr lang="bg-BG" sz="2400" i="1" dirty="0">
                <a:latin typeface="Arial" panose="020B0604020202020204" pitchFamily="34" charset="0"/>
                <a:cs typeface="Arial" panose="020B0604020202020204" pitchFamily="34" charset="0"/>
              </a:rPr>
              <a:t>Архивиране.</a:t>
            </a:r>
            <a:endParaRPr sz="2400" i="1" dirty="0">
              <a:latin typeface="Arial" panose="020B0604020202020204" pitchFamily="34" charset="0"/>
              <a:cs typeface="Arial" panose="020B0604020202020204" pitchFamily="34" charset="0"/>
            </a:endParaRPr>
          </a:p>
        </p:txBody>
      </p:sp>
      <p:sp>
        <p:nvSpPr>
          <p:cNvPr id="286" name="Google Shape;286;g1249d39460b_0_11"/>
          <p:cNvSpPr txBox="1">
            <a:spLocks noGrp="1"/>
          </p:cNvSpPr>
          <p:nvPr>
            <p:ph type="title" idx="4294967295"/>
          </p:nvPr>
        </p:nvSpPr>
        <p:spPr>
          <a:xfrm>
            <a:off x="322385" y="-12878"/>
            <a:ext cx="10515600" cy="1325563"/>
          </a:xfrm>
          <a:prstGeom prst="rect">
            <a:avLst/>
          </a:prstGeom>
          <a:noFill/>
          <a:ln>
            <a:noFill/>
          </a:ln>
        </p:spPr>
        <p:txBody>
          <a:bodyPr spcFirstLastPara="1" wrap="square" lIns="90000" tIns="45000" rIns="90000" bIns="45000" anchor="ctr" anchorCtr="0">
            <a:norm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ea typeface="Times New Roman"/>
                <a:cs typeface="Arial" panose="020B0604020202020204" pitchFamily="34" charset="0"/>
                <a:sym typeface="Times New Roman"/>
              </a:rPr>
              <a:t>III</a:t>
            </a:r>
            <a:r>
              <a:rPr lang="bg-BG" sz="250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 ТРЕТА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ЗАПЛАХИ И МЕТОДИ ЗА ЗАЩИТА НА СЪРВЪРА</a:t>
            </a:r>
            <a:endParaRPr sz="2500" i="0" u="none" strike="noStrike" cap="none" dirty="0">
              <a:latin typeface="Arial" panose="020B0604020202020204" pitchFamily="34" charset="0"/>
              <a:ea typeface="Arial"/>
              <a:cs typeface="Arial" panose="020B0604020202020204" pitchFamily="34" charset="0"/>
              <a:sym typeface="Arial"/>
            </a:endParaRPr>
          </a:p>
        </p:txBody>
      </p:sp>
      <p:pic>
        <p:nvPicPr>
          <p:cNvPr id="287" name="Google Shape;287;g1249d39460b_0_11"/>
          <p:cNvPicPr preferRelativeResize="0"/>
          <p:nvPr/>
        </p:nvPicPr>
        <p:blipFill>
          <a:blip r:embed="rId3">
            <a:alphaModFix/>
          </a:blip>
          <a:stretch>
            <a:fillRect/>
          </a:stretch>
        </p:blipFill>
        <p:spPr>
          <a:xfrm>
            <a:off x="5580185" y="2891692"/>
            <a:ext cx="6611815" cy="3966308"/>
          </a:xfrm>
          <a:prstGeom prst="rect">
            <a:avLst/>
          </a:prstGeom>
          <a:noFill/>
          <a:ln>
            <a:noFill/>
          </a:ln>
        </p:spPr>
      </p:pic>
      <p:sp>
        <p:nvSpPr>
          <p:cNvPr id="2" name="TextBox 1">
            <a:extLst>
              <a:ext uri="{FF2B5EF4-FFF2-40B4-BE49-F238E27FC236}">
                <a16:creationId xmlns:a16="http://schemas.microsoft.com/office/drawing/2014/main" id="{31209259-E975-84A4-6BC6-748FD1B2C359}"/>
              </a:ext>
            </a:extLst>
          </p:cNvPr>
          <p:cNvSpPr txBox="1"/>
          <p:nvPr/>
        </p:nvSpPr>
        <p:spPr>
          <a:xfrm>
            <a:off x="3548185" y="5395625"/>
            <a:ext cx="2094523" cy="738664"/>
          </a:xfrm>
          <a:prstGeom prst="rect">
            <a:avLst/>
          </a:prstGeom>
          <a:noFill/>
        </p:spPr>
        <p:txBody>
          <a:bodyPr wrap="square" rtlCol="0">
            <a:spAutoFit/>
          </a:bodyPr>
          <a:lstStyle/>
          <a:p>
            <a:r>
              <a:rPr lang="bg-BG" dirty="0"/>
              <a:t>Най-добрите методи за предотвратяване на виртуални заплахи</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7"/>
          <p:cNvSpPr txBox="1">
            <a:spLocks noGrp="1"/>
          </p:cNvSpPr>
          <p:nvPr>
            <p:ph type="body" idx="4294967295"/>
          </p:nvPr>
        </p:nvSpPr>
        <p:spPr>
          <a:xfrm>
            <a:off x="838200" y="1417455"/>
            <a:ext cx="10514013" cy="4351338"/>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1001"/>
              </a:spcBef>
              <a:spcAft>
                <a:spcPts val="0"/>
              </a:spcAft>
              <a:buNone/>
            </a:pPr>
            <a:r>
              <a:rPr lang="bg-BG" sz="2400" dirty="0">
                <a:latin typeface="Arial" panose="020B0604020202020204" pitchFamily="34" charset="0"/>
                <a:ea typeface="Calibri"/>
                <a:cs typeface="Arial" panose="020B0604020202020204" pitchFamily="34" charset="0"/>
                <a:sym typeface="Calibri"/>
              </a:rPr>
              <a:t>Обяснено е защо е избрана операционната среда Windows server 2019 и какъв е типът сървър, използван в практическата задача. Посочени са характеристиките му и минималните изисквания към хардуера за инсталация на операционната система.</a:t>
            </a:r>
            <a:endParaRPr sz="2400" dirty="0">
              <a:latin typeface="Arial" panose="020B0604020202020204" pitchFamily="34" charset="0"/>
              <a:ea typeface="Calibri"/>
              <a:cs typeface="Arial" panose="020B0604020202020204" pitchFamily="34" charset="0"/>
              <a:sym typeface="Calibri"/>
            </a:endParaRPr>
          </a:p>
          <a:p>
            <a:pPr marL="0" marR="0" lvl="0" indent="0" algn="l" rtl="0">
              <a:lnSpc>
                <a:spcPct val="115000"/>
              </a:lnSpc>
              <a:spcBef>
                <a:spcPts val="1001"/>
              </a:spcBef>
              <a:spcAft>
                <a:spcPts val="0"/>
              </a:spcAft>
              <a:buNone/>
            </a:pPr>
            <a:r>
              <a:rPr lang="bg-BG" sz="2400" dirty="0">
                <a:latin typeface="Arial" panose="020B0604020202020204" pitchFamily="34" charset="0"/>
                <a:ea typeface="Calibri"/>
                <a:cs typeface="Arial" panose="020B0604020202020204" pitchFamily="34" charset="0"/>
                <a:sym typeface="Calibri"/>
              </a:rPr>
              <a:t>Стъпка по стъпка е демонстрирано как се инсталира Windows Server 2019. </a:t>
            </a:r>
            <a:endParaRPr sz="2400" dirty="0">
              <a:latin typeface="Arial" panose="020B0604020202020204" pitchFamily="34" charset="0"/>
              <a:ea typeface="Calibri"/>
              <a:cs typeface="Arial" panose="020B0604020202020204" pitchFamily="34" charset="0"/>
              <a:sym typeface="Calibri"/>
            </a:endParaRPr>
          </a:p>
          <a:p>
            <a:pPr marL="0" marR="0" lvl="0" indent="0" algn="l" rtl="0">
              <a:lnSpc>
                <a:spcPct val="115000"/>
              </a:lnSpc>
              <a:spcBef>
                <a:spcPts val="1001"/>
              </a:spcBef>
              <a:spcAft>
                <a:spcPts val="0"/>
              </a:spcAft>
              <a:buNone/>
            </a:pPr>
            <a:r>
              <a:rPr lang="bg-BG" sz="2400" dirty="0">
                <a:latin typeface="Arial" panose="020B0604020202020204" pitchFamily="34" charset="0"/>
                <a:ea typeface="Calibri"/>
                <a:cs typeface="Arial" panose="020B0604020202020204" pitchFamily="34" charset="0"/>
                <a:sym typeface="Calibri"/>
              </a:rPr>
              <a:t>Същото е направено и за изграждането на софтуерния RAID масив.</a:t>
            </a:r>
            <a:endParaRPr sz="2400" dirty="0">
              <a:latin typeface="Arial" panose="020B0604020202020204" pitchFamily="34" charset="0"/>
              <a:ea typeface="Calibri"/>
              <a:cs typeface="Arial" panose="020B0604020202020204" pitchFamily="34" charset="0"/>
              <a:sym typeface="Calibri"/>
            </a:endParaRPr>
          </a:p>
        </p:txBody>
      </p:sp>
      <p:sp>
        <p:nvSpPr>
          <p:cNvPr id="293" name="Google Shape;293;p7"/>
          <p:cNvSpPr txBox="1">
            <a:spLocks noGrp="1"/>
          </p:cNvSpPr>
          <p:nvPr>
            <p:ph type="title" idx="4294967295"/>
          </p:nvPr>
        </p:nvSpPr>
        <p:spPr>
          <a:xfrm>
            <a:off x="838200" y="0"/>
            <a:ext cx="10515600" cy="1325563"/>
          </a:xfrm>
          <a:prstGeom prst="rect">
            <a:avLst/>
          </a:prstGeom>
          <a:noFill/>
          <a:ln>
            <a:noFill/>
          </a:ln>
        </p:spPr>
        <p:txBody>
          <a:bodyPr spcFirstLastPara="1" wrap="square" lIns="90000" tIns="45000" rIns="90000" bIns="45000" anchor="ctr" anchorCtr="0">
            <a:norm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cs typeface="Arial" panose="020B0604020202020204" pitchFamily="34" charset="0"/>
              </a:rPr>
              <a:t>IV</a:t>
            </a:r>
            <a:r>
              <a:rPr lang="bg-BG" sz="2500" i="0" u="none" strike="noStrike" cap="none" dirty="0">
                <a:solidFill>
                  <a:srgbClr val="000000"/>
                </a:solidFill>
                <a:latin typeface="Arial" panose="020B0604020202020204" pitchFamily="34" charset="0"/>
                <a:cs typeface="Arial" panose="020B0604020202020204" pitchFamily="34" charset="0"/>
              </a:rPr>
              <a:t>. ЧЕТВЪРТА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cs typeface="Arial" panose="020B0604020202020204" pitchFamily="34" charset="0"/>
              </a:rPr>
              <a:t>ПРАКТИЧЕСКА ПОСТАНОВКА </a:t>
            </a:r>
            <a:endParaRPr sz="2500" i="0" u="none" strike="noStrike" cap="none"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27c3cbccd6_0_13"/>
          <p:cNvSpPr txBox="1"/>
          <p:nvPr/>
        </p:nvSpPr>
        <p:spPr>
          <a:xfrm>
            <a:off x="5514800" y="236824"/>
            <a:ext cx="670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bg-BG" sz="1600" dirty="0"/>
              <a:t>Инсталация на Windows Server 2019 </a:t>
            </a:r>
            <a:r>
              <a:rPr lang="bg-BG" sz="1600" dirty="0">
                <a:solidFill>
                  <a:schemeClr val="dk1"/>
                </a:solidFill>
              </a:rPr>
              <a:t>– </a:t>
            </a:r>
            <a:r>
              <a:rPr lang="bg-BG" sz="1600" u="sng" dirty="0">
                <a:solidFill>
                  <a:srgbClr val="CC0000"/>
                </a:solidFill>
                <a:hlinkClick r:id="rId3">
                  <a:extLst>
                    <a:ext uri="{A12FA001-AC4F-418D-AE19-62706E023703}">
                      <ahyp:hlinkClr xmlns:ahyp="http://schemas.microsoft.com/office/drawing/2018/hyperlinkcolor" val="tx"/>
                    </a:ext>
                  </a:extLst>
                </a:hlinkClick>
              </a:rPr>
              <a:t>https://youtu.be/fRBV-NzYAZw</a:t>
            </a:r>
            <a:endParaRPr sz="1600" dirty="0">
              <a:solidFill>
                <a:srgbClr val="CC0000"/>
              </a:solidFill>
            </a:endParaRPr>
          </a:p>
        </p:txBody>
      </p:sp>
      <p:sp>
        <p:nvSpPr>
          <p:cNvPr id="299" name="Google Shape;299;g127c3cbccd6_0_13"/>
          <p:cNvSpPr txBox="1"/>
          <p:nvPr/>
        </p:nvSpPr>
        <p:spPr>
          <a:xfrm>
            <a:off x="5561900" y="986694"/>
            <a:ext cx="6653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bg-BG" sz="1600" dirty="0"/>
              <a:t>Стъпка по стъпка изграждане на софтуерен RAID масив под Windows Server 2019 </a:t>
            </a:r>
            <a:r>
              <a:rPr lang="bg-BG" sz="1600" dirty="0">
                <a:solidFill>
                  <a:schemeClr val="dk1"/>
                </a:solidFill>
              </a:rPr>
              <a:t>– </a:t>
            </a:r>
            <a:r>
              <a:rPr lang="bg-BG" sz="1600" u="sng" dirty="0">
                <a:solidFill>
                  <a:srgbClr val="CC0000"/>
                </a:solidFill>
                <a:hlinkClick r:id="rId4">
                  <a:extLst>
                    <a:ext uri="{A12FA001-AC4F-418D-AE19-62706E023703}">
                      <ahyp:hlinkClr xmlns:ahyp="http://schemas.microsoft.com/office/drawing/2018/hyperlinkcolor" val="tx"/>
                    </a:ext>
                  </a:extLst>
                </a:hlinkClick>
              </a:rPr>
              <a:t>https://youtu.be/SwicvNPg4QU</a:t>
            </a:r>
            <a:endParaRPr sz="1600" dirty="0">
              <a:solidFill>
                <a:srgbClr val="CC0000"/>
              </a:solidFill>
            </a:endParaRPr>
          </a:p>
        </p:txBody>
      </p:sp>
      <p:pic>
        <p:nvPicPr>
          <p:cNvPr id="300" name="Google Shape;300;g127c3cbccd6_0_13"/>
          <p:cNvPicPr preferRelativeResize="0"/>
          <p:nvPr/>
        </p:nvPicPr>
        <p:blipFill>
          <a:blip r:embed="rId5">
            <a:alphaModFix/>
          </a:blip>
          <a:stretch>
            <a:fillRect/>
          </a:stretch>
        </p:blipFill>
        <p:spPr>
          <a:xfrm>
            <a:off x="0" y="0"/>
            <a:ext cx="5491282" cy="6858001"/>
          </a:xfrm>
          <a:prstGeom prst="rect">
            <a:avLst/>
          </a:prstGeom>
          <a:noFill/>
          <a:ln>
            <a:noFill/>
          </a:ln>
        </p:spPr>
      </p:pic>
      <p:pic>
        <p:nvPicPr>
          <p:cNvPr id="301" name="Google Shape;301;g127c3cbccd6_0_13"/>
          <p:cNvPicPr preferRelativeResize="0"/>
          <p:nvPr/>
        </p:nvPicPr>
        <p:blipFill>
          <a:blip r:embed="rId6">
            <a:alphaModFix/>
          </a:blip>
          <a:stretch>
            <a:fillRect/>
          </a:stretch>
        </p:blipFill>
        <p:spPr>
          <a:xfrm>
            <a:off x="5491275" y="1766947"/>
            <a:ext cx="6700726" cy="3324103"/>
          </a:xfrm>
          <a:prstGeom prst="rect">
            <a:avLst/>
          </a:prstGeom>
          <a:noFill/>
          <a:ln>
            <a:noFill/>
          </a:ln>
        </p:spPr>
      </p:pic>
      <p:sp>
        <p:nvSpPr>
          <p:cNvPr id="2" name="TextBox 1">
            <a:extLst>
              <a:ext uri="{FF2B5EF4-FFF2-40B4-BE49-F238E27FC236}">
                <a16:creationId xmlns:a16="http://schemas.microsoft.com/office/drawing/2014/main" id="{F62B7F0F-B1C6-C228-2F9F-AACE42972898}"/>
              </a:ext>
            </a:extLst>
          </p:cNvPr>
          <p:cNvSpPr txBox="1"/>
          <p:nvPr/>
        </p:nvSpPr>
        <p:spPr>
          <a:xfrm>
            <a:off x="5609976" y="5194203"/>
            <a:ext cx="6463323" cy="830997"/>
          </a:xfrm>
          <a:prstGeom prst="rect">
            <a:avLst/>
          </a:prstGeom>
          <a:noFill/>
        </p:spPr>
        <p:txBody>
          <a:bodyPr wrap="square" rtlCol="0">
            <a:spAutoFit/>
          </a:bodyPr>
          <a:lstStyle/>
          <a:p>
            <a:r>
              <a:rPr lang="bg-BG" sz="1600" dirty="0"/>
              <a:t>Изготвен видеоклип, в който се показват стъпките за инсталиране </a:t>
            </a:r>
            <a:r>
              <a:rPr lang="en-US" sz="1600" dirty="0"/>
              <a:t>Windows Server 2019 </a:t>
            </a:r>
            <a:r>
              <a:rPr lang="bg-BG" sz="1600" dirty="0">
                <a:solidFill>
                  <a:schemeClr val="dk1"/>
                </a:solidFill>
              </a:rPr>
              <a:t>–</a:t>
            </a:r>
            <a:r>
              <a:rPr lang="en-US" sz="1600" dirty="0"/>
              <a:t> </a:t>
            </a:r>
            <a:r>
              <a:rPr lang="en-US" sz="1600" u="sng" dirty="0">
                <a:solidFill>
                  <a:srgbClr val="C00000"/>
                </a:solidFill>
                <a:hlinkClick r:id="rId7"/>
              </a:rPr>
              <a:t>https://youtu.be/okzd7Gm_R90</a:t>
            </a:r>
            <a:endParaRPr lang="en-US" sz="1600" u="sng" dirty="0">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body" idx="4294967295"/>
          </p:nvPr>
        </p:nvSpPr>
        <p:spPr>
          <a:xfrm>
            <a:off x="838200" y="616561"/>
            <a:ext cx="10515600" cy="434975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1001"/>
              </a:spcBef>
              <a:spcAft>
                <a:spcPts val="0"/>
              </a:spcAft>
              <a:buClr>
                <a:srgbClr val="000000"/>
              </a:buClr>
              <a:buSzPts val="2800"/>
              <a:buFont typeface="Calibri"/>
              <a:buNone/>
            </a:pPr>
            <a:r>
              <a:rPr lang="bg-BG" sz="1600" b="1" dirty="0">
                <a:latin typeface="Arial" panose="020B0604020202020204" pitchFamily="34" charset="0"/>
                <a:cs typeface="Arial" panose="020B0604020202020204" pitchFamily="34" charset="0"/>
              </a:rPr>
              <a:t>Изводи:</a:t>
            </a:r>
            <a:r>
              <a:rPr lang="bg-BG" sz="1600" dirty="0">
                <a:latin typeface="Arial" panose="020B0604020202020204" pitchFamily="34" charset="0"/>
                <a:cs typeface="Arial" panose="020B0604020202020204" pitchFamily="34" charset="0"/>
              </a:rPr>
              <a:t> </a:t>
            </a:r>
            <a:r>
              <a:rPr lang="bg-BG" sz="1600" dirty="0">
                <a:solidFill>
                  <a:schemeClr val="dk1"/>
                </a:solidFill>
                <a:latin typeface="Arial" panose="020B0604020202020204" pitchFamily="34" charset="0"/>
                <a:cs typeface="Arial" panose="020B0604020202020204" pitchFamily="34" charset="0"/>
              </a:rPr>
              <a:t>След направеното разглеждане на развитието на </a:t>
            </a:r>
            <a:r>
              <a:rPr lang="bg-BG" sz="1600" b="1" dirty="0">
                <a:solidFill>
                  <a:schemeClr val="dk1"/>
                </a:solidFill>
                <a:latin typeface="Arial" panose="020B0604020202020204" pitchFamily="34" charset="0"/>
                <a:cs typeface="Arial" panose="020B0604020202020204" pitchFamily="34" charset="0"/>
              </a:rPr>
              <a:t>запомнящите устройства</a:t>
            </a:r>
            <a:r>
              <a:rPr lang="bg-BG" sz="1600" dirty="0">
                <a:solidFill>
                  <a:schemeClr val="dk1"/>
                </a:solidFill>
                <a:latin typeface="Arial" panose="020B0604020202020204" pitchFamily="34" charset="0"/>
                <a:cs typeface="Arial" panose="020B0604020202020204" pitchFamily="34" charset="0"/>
              </a:rPr>
              <a:t> през годините, установяваме, че двата основни носителя на информация, използвани в сървърни конфигурации са </a:t>
            </a:r>
            <a:r>
              <a:rPr lang="bg-BG" sz="1600" b="1" dirty="0">
                <a:solidFill>
                  <a:schemeClr val="dk1"/>
                </a:solidFill>
                <a:latin typeface="Arial" panose="020B0604020202020204" pitchFamily="34" charset="0"/>
                <a:cs typeface="Arial" panose="020B0604020202020204" pitchFamily="34" charset="0"/>
              </a:rPr>
              <a:t>хард дискове</a:t>
            </a:r>
            <a:r>
              <a:rPr lang="bg-BG" sz="1600" dirty="0">
                <a:solidFill>
                  <a:schemeClr val="dk1"/>
                </a:solidFill>
                <a:latin typeface="Arial" panose="020B0604020202020204" pitchFamily="34" charset="0"/>
                <a:cs typeface="Arial" panose="020B0604020202020204" pitchFamily="34" charset="0"/>
              </a:rPr>
              <a:t> и </a:t>
            </a:r>
            <a:r>
              <a:rPr lang="bg-BG" sz="1600" b="1" dirty="0" err="1">
                <a:solidFill>
                  <a:schemeClr val="dk1"/>
                </a:solidFill>
                <a:latin typeface="Arial" panose="020B0604020202020204" pitchFamily="34" charset="0"/>
                <a:cs typeface="Arial" panose="020B0604020202020204" pitchFamily="34" charset="0"/>
              </a:rPr>
              <a:t>солид</a:t>
            </a:r>
            <a:r>
              <a:rPr lang="bg-BG" sz="1600" b="1" dirty="0">
                <a:solidFill>
                  <a:schemeClr val="dk1"/>
                </a:solidFill>
                <a:latin typeface="Arial" panose="020B0604020202020204" pitchFamily="34" charset="0"/>
                <a:cs typeface="Arial" panose="020B0604020202020204" pitchFamily="34" charset="0"/>
              </a:rPr>
              <a:t> </a:t>
            </a:r>
            <a:r>
              <a:rPr lang="bg-BG" sz="1600" b="1" dirty="0" err="1">
                <a:solidFill>
                  <a:schemeClr val="dk1"/>
                </a:solidFill>
                <a:latin typeface="Arial" panose="020B0604020202020204" pitchFamily="34" charset="0"/>
                <a:cs typeface="Arial" panose="020B0604020202020204" pitchFamily="34" charset="0"/>
              </a:rPr>
              <a:t>стейт</a:t>
            </a:r>
            <a:r>
              <a:rPr lang="bg-BG" sz="1600" b="1" dirty="0">
                <a:solidFill>
                  <a:schemeClr val="dk1"/>
                </a:solidFill>
                <a:latin typeface="Arial" panose="020B0604020202020204" pitchFamily="34" charset="0"/>
                <a:cs typeface="Arial" panose="020B0604020202020204" pitchFamily="34" charset="0"/>
              </a:rPr>
              <a:t> дискове</a:t>
            </a:r>
            <a:r>
              <a:rPr lang="bg-BG" sz="1600" dirty="0">
                <a:solidFill>
                  <a:schemeClr val="dk1"/>
                </a:solidFill>
                <a:latin typeface="Arial" panose="020B0604020202020204" pitchFamily="34" charset="0"/>
                <a:cs typeface="Arial" panose="020B0604020202020204" pitchFamily="34" charset="0"/>
              </a:rPr>
              <a:t>. Обикновено SSD-то се използва за операционната среда, а хард диска е основната памет която се използва. Това се дължи на факта, че бързодействието на SSD превишава това на хард диска, но ако се гледа колко презаписвания на информация могат да се правят </a:t>
            </a:r>
            <a:r>
              <a:rPr lang="bg-BG" sz="1600" dirty="0">
                <a:solidFill>
                  <a:srgbClr val="202122"/>
                </a:solidFill>
                <a:latin typeface="Arial" panose="020B0604020202020204" pitchFamily="34" charset="0"/>
                <a:cs typeface="Arial" panose="020B0604020202020204" pitchFamily="34" charset="0"/>
              </a:rPr>
              <a:t>– хард диска е правилният избор. </a:t>
            </a:r>
            <a:r>
              <a:rPr lang="bg-BG" sz="1600" b="1" dirty="0">
                <a:solidFill>
                  <a:srgbClr val="202122"/>
                </a:solidFill>
                <a:latin typeface="Arial" panose="020B0604020202020204" pitchFamily="34" charset="0"/>
                <a:cs typeface="Arial" panose="020B0604020202020204" pitchFamily="34" charset="0"/>
              </a:rPr>
              <a:t>Флопи диск</a:t>
            </a:r>
            <a:r>
              <a:rPr lang="bg-BG" sz="1600" dirty="0">
                <a:solidFill>
                  <a:srgbClr val="202122"/>
                </a:solidFill>
                <a:latin typeface="Arial" panose="020B0604020202020204" pitchFamily="34" charset="0"/>
                <a:cs typeface="Arial" panose="020B0604020202020204" pitchFamily="34" charset="0"/>
              </a:rPr>
              <a:t> и </a:t>
            </a:r>
            <a:r>
              <a:rPr lang="bg-BG" sz="1600" b="1" dirty="0">
                <a:solidFill>
                  <a:srgbClr val="202122"/>
                </a:solidFill>
                <a:latin typeface="Arial" panose="020B0604020202020204" pitchFamily="34" charset="0"/>
                <a:cs typeface="Arial" panose="020B0604020202020204" pitchFamily="34" charset="0"/>
              </a:rPr>
              <a:t>CD/DVD-та</a:t>
            </a:r>
            <a:r>
              <a:rPr lang="bg-BG" sz="1600" dirty="0">
                <a:solidFill>
                  <a:srgbClr val="202122"/>
                </a:solidFill>
                <a:latin typeface="Arial" panose="020B0604020202020204" pitchFamily="34" charset="0"/>
                <a:cs typeface="Arial" panose="020B0604020202020204" pitchFamily="34" charset="0"/>
              </a:rPr>
              <a:t> могат да се използват за архивиране на данни, в случай че сървъра има необходимите четци (с дискове може да се инсталира и операционна система), но реално те са вече отживелица.</a:t>
            </a:r>
            <a:endParaRPr sz="1600" dirty="0">
              <a:solidFill>
                <a:srgbClr val="202122"/>
              </a:solidFill>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Clr>
                <a:srgbClr val="000000"/>
              </a:buClr>
              <a:buSzPts val="2800"/>
              <a:buFont typeface="Calibri"/>
              <a:buNone/>
            </a:pPr>
            <a:r>
              <a:rPr lang="bg-BG" sz="1600" dirty="0">
                <a:solidFill>
                  <a:schemeClr val="dk1"/>
                </a:solidFill>
                <a:latin typeface="Arial" panose="020B0604020202020204" pitchFamily="34" charset="0"/>
                <a:cs typeface="Arial" panose="020B0604020202020204" pitchFamily="34" charset="0"/>
              </a:rPr>
              <a:t>След като се запознаем със същността на </a:t>
            </a:r>
            <a:r>
              <a:rPr lang="bg-BG" sz="1600" b="1" dirty="0">
                <a:solidFill>
                  <a:schemeClr val="dk1"/>
                </a:solidFill>
                <a:latin typeface="Arial" panose="020B0604020202020204" pitchFamily="34" charset="0"/>
                <a:cs typeface="Arial" panose="020B0604020202020204" pitchFamily="34" charset="0"/>
              </a:rPr>
              <a:t>сървърите</a:t>
            </a:r>
            <a:r>
              <a:rPr lang="bg-BG" sz="1600" dirty="0">
                <a:solidFill>
                  <a:schemeClr val="dk1"/>
                </a:solidFill>
                <a:latin typeface="Arial" panose="020B0604020202020204" pitchFamily="34" charset="0"/>
                <a:cs typeface="Arial" panose="020B0604020202020204" pitchFamily="34" charset="0"/>
              </a:rPr>
              <a:t>, стигаме до заключението, че те се делят на 2 големи групи </a:t>
            </a:r>
            <a:r>
              <a:rPr lang="bg-BG" sz="1600" dirty="0">
                <a:solidFill>
                  <a:srgbClr val="202122"/>
                </a:solidFill>
                <a:latin typeface="Arial" panose="020B0604020202020204" pitchFamily="34" charset="0"/>
                <a:cs typeface="Arial" panose="020B0604020202020204" pitchFamily="34" charset="0"/>
              </a:rPr>
              <a:t>– хардуерни и софтуерни. Хардуерният сървър е нормален, докато виртуалният се позиционира върху хардуерен – точно както при PC-тата, виртуалната машина се изгражда софтуерно върху компютъра. Също така, сървърите могат да се подразделят на такива, които имат конкретна задача и на такива, които извършват няколко функции едновременно. Според това, под какво натоварване са подложени, има 3 основни групи сървъри – бизнес клас, обслужващи малка фирма/домашни сървъри и мобилни. Важно да се спомене е, че масово сървърите работят непрестанно. Това е така, защото други потребители зависят от него и дори ако бъде спрян за малък период от време, това може да нанесе щети както финансово, така и </a:t>
            </a:r>
            <a:r>
              <a:rPr lang="bg-BG" sz="1600" dirty="0" err="1">
                <a:solidFill>
                  <a:srgbClr val="202122"/>
                </a:solidFill>
                <a:latin typeface="Arial" panose="020B0604020202020204" pitchFamily="34" charset="0"/>
                <a:cs typeface="Arial" panose="020B0604020202020204" pitchFamily="34" charset="0"/>
              </a:rPr>
              <a:t>репутационно</a:t>
            </a:r>
            <a:r>
              <a:rPr lang="bg-BG" sz="1600" dirty="0">
                <a:solidFill>
                  <a:srgbClr val="202122"/>
                </a:solidFill>
                <a:latin typeface="Arial" panose="020B0604020202020204" pitchFamily="34" charset="0"/>
                <a:cs typeface="Arial" panose="020B0604020202020204" pitchFamily="34" charset="0"/>
              </a:rPr>
              <a:t>. За правилен избор на сървър, трябва да се прецени каква ще е основната му бъдеща функция.  </a:t>
            </a:r>
            <a:endParaRPr sz="1600"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Clr>
                <a:srgbClr val="000000"/>
              </a:buClr>
              <a:buSzPts val="2800"/>
              <a:buFont typeface="Calibri"/>
              <a:buNone/>
            </a:pPr>
            <a:endParaRPr sz="1600" dirty="0">
              <a:latin typeface="Arial" panose="020B0604020202020204" pitchFamily="34" charset="0"/>
              <a:cs typeface="Arial" panose="020B0604020202020204" pitchFamily="34" charset="0"/>
            </a:endParaRPr>
          </a:p>
        </p:txBody>
      </p:sp>
      <p:sp>
        <p:nvSpPr>
          <p:cNvPr id="307" name="Google Shape;307;p8"/>
          <p:cNvSpPr txBox="1">
            <a:spLocks noGrp="1"/>
          </p:cNvSpPr>
          <p:nvPr>
            <p:ph type="title" idx="4294967295"/>
          </p:nvPr>
        </p:nvSpPr>
        <p:spPr>
          <a:xfrm>
            <a:off x="822570" y="-234461"/>
            <a:ext cx="10509738" cy="1325563"/>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3500" dirty="0">
                <a:solidFill>
                  <a:schemeClr val="dk1"/>
                </a:solidFill>
                <a:latin typeface="Arial" panose="020B0604020202020204" pitchFamily="34" charset="0"/>
                <a:ea typeface="Calibri"/>
                <a:cs typeface="Arial" panose="020B0604020202020204" pitchFamily="34" charset="0"/>
                <a:sym typeface="Calibri"/>
              </a:rPr>
              <a:t>Изводи, обобщение и заключение</a:t>
            </a:r>
            <a:endParaRPr sz="3500" b="0" i="0" u="none" strike="noStrike" cap="none" dirty="0">
              <a:latin typeface="Arial" panose="020B0604020202020204" pitchFamily="34" charset="0"/>
              <a:ea typeface="Arial"/>
              <a:cs typeface="Arial" panose="020B0604020202020204" pitchFamily="34" charset="0"/>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body" idx="4294967295"/>
          </p:nvPr>
        </p:nvSpPr>
        <p:spPr>
          <a:xfrm>
            <a:off x="832338" y="616561"/>
            <a:ext cx="10515600" cy="4349750"/>
          </a:xfrm>
          <a:prstGeom prst="rect">
            <a:avLst/>
          </a:prstGeom>
          <a:noFill/>
          <a:ln>
            <a:noFill/>
          </a:ln>
        </p:spPr>
        <p:txBody>
          <a:bodyPr spcFirstLastPara="1" wrap="square" lIns="90000" tIns="45000" rIns="90000" bIns="45000" anchor="t" anchorCtr="0">
            <a:noAutofit/>
          </a:bodyPr>
          <a:lstStyle/>
          <a:p>
            <a:pPr marL="0" lvl="0" indent="0" algn="l" rtl="0">
              <a:lnSpc>
                <a:spcPct val="115000"/>
              </a:lnSpc>
              <a:spcBef>
                <a:spcPts val="1001"/>
              </a:spcBef>
              <a:spcAft>
                <a:spcPts val="0"/>
              </a:spcAft>
              <a:buNone/>
            </a:pPr>
            <a:r>
              <a:rPr lang="ru-RU" sz="1600" b="1" dirty="0">
                <a:solidFill>
                  <a:schemeClr val="dk1"/>
                </a:solidFill>
                <a:latin typeface="Arial" panose="020B0604020202020204" pitchFamily="34" charset="0"/>
                <a:cs typeface="Arial" panose="020B0604020202020204" pitchFamily="34" charset="0"/>
              </a:rPr>
              <a:t>Обобщение: </a:t>
            </a:r>
            <a:r>
              <a:rPr lang="ru-RU" sz="1600" dirty="0" err="1">
                <a:solidFill>
                  <a:schemeClr val="dk1"/>
                </a:solidFill>
                <a:latin typeface="Arial" panose="020B0604020202020204" pitchFamily="34" charset="0"/>
                <a:cs typeface="Arial" panose="020B0604020202020204" pitchFamily="34" charset="0"/>
              </a:rPr>
              <a:t>Ако</a:t>
            </a:r>
            <a:r>
              <a:rPr lang="ru-RU" sz="1600" dirty="0">
                <a:solidFill>
                  <a:schemeClr val="dk1"/>
                </a:solidFill>
                <a:latin typeface="Arial" panose="020B0604020202020204" pitchFamily="34" charset="0"/>
                <a:cs typeface="Arial" panose="020B0604020202020204" pitchFamily="34" charset="0"/>
              </a:rPr>
              <a:t> е необходимо </a:t>
            </a:r>
            <a:r>
              <a:rPr lang="ru-RU" sz="1600" dirty="0" err="1">
                <a:solidFill>
                  <a:schemeClr val="dk1"/>
                </a:solidFill>
                <a:latin typeface="Arial" panose="020B0604020202020204" pitchFamily="34" charset="0"/>
                <a:cs typeface="Arial" panose="020B0604020202020204" pitchFamily="34" charset="0"/>
              </a:rPr>
              <a:t>голямо</a:t>
            </a:r>
            <a:r>
              <a:rPr lang="ru-RU" sz="1600" dirty="0">
                <a:solidFill>
                  <a:schemeClr val="dk1"/>
                </a:solidFill>
                <a:latin typeface="Arial" panose="020B0604020202020204" pitchFamily="34" charset="0"/>
                <a:cs typeface="Arial" panose="020B0604020202020204" pitchFamily="34" charset="0"/>
              </a:rPr>
              <a:t> количество </a:t>
            </a:r>
            <a:r>
              <a:rPr lang="ru-RU" sz="1600" dirty="0" err="1">
                <a:solidFill>
                  <a:schemeClr val="dk1"/>
                </a:solidFill>
                <a:latin typeface="Arial" panose="020B0604020202020204" pitchFamily="34" charset="0"/>
                <a:cs typeface="Arial" panose="020B0604020202020204" pitchFamily="34" charset="0"/>
              </a:rPr>
              <a:t>дисково</a:t>
            </a:r>
            <a:r>
              <a:rPr lang="ru-RU" sz="1600" dirty="0">
                <a:solidFill>
                  <a:schemeClr val="dk1"/>
                </a:solidFill>
                <a:latin typeface="Arial" panose="020B0604020202020204" pitchFamily="34" charset="0"/>
                <a:cs typeface="Arial" panose="020B0604020202020204" pitchFamily="34" charset="0"/>
              </a:rPr>
              <a:t> пространство или за даден </a:t>
            </a:r>
            <a:r>
              <a:rPr lang="ru-RU" sz="1600" dirty="0" err="1">
                <a:solidFill>
                  <a:schemeClr val="dk1"/>
                </a:solidFill>
                <a:latin typeface="Arial" panose="020B0604020202020204" pitchFamily="34" charset="0"/>
                <a:cs typeface="Arial" panose="020B0604020202020204" pitchFamily="34" charset="0"/>
              </a:rPr>
              <a:t>сървър</a:t>
            </a:r>
            <a:r>
              <a:rPr lang="ru-RU" sz="1600" dirty="0">
                <a:solidFill>
                  <a:schemeClr val="dk1"/>
                </a:solidFill>
                <a:latin typeface="Arial" panose="020B0604020202020204" pitchFamily="34" charset="0"/>
                <a:cs typeface="Arial" panose="020B0604020202020204" pitchFamily="34" charset="0"/>
              </a:rPr>
              <a:t> или за </a:t>
            </a:r>
            <a:r>
              <a:rPr lang="ru-RU" sz="1600" dirty="0" err="1">
                <a:solidFill>
                  <a:schemeClr val="dk1"/>
                </a:solidFill>
                <a:latin typeface="Arial" panose="020B0604020202020204" pitchFamily="34" charset="0"/>
                <a:cs typeface="Arial" panose="020B0604020202020204" pitchFamily="34" charset="0"/>
              </a:rPr>
              <a:t>по-сериозен</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потребител</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ще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трябва</a:t>
            </a:r>
            <a:r>
              <a:rPr lang="ru-RU" sz="1600" dirty="0">
                <a:solidFill>
                  <a:schemeClr val="dk1"/>
                </a:solidFill>
                <a:latin typeface="Arial" panose="020B0604020202020204" pitchFamily="34" charset="0"/>
                <a:cs typeface="Arial" panose="020B0604020202020204" pitchFamily="34" charset="0"/>
              </a:rPr>
              <a:t> да се </a:t>
            </a:r>
            <a:r>
              <a:rPr lang="ru-RU" sz="1600" dirty="0" err="1">
                <a:solidFill>
                  <a:schemeClr val="dk1"/>
                </a:solidFill>
                <a:latin typeface="Arial" panose="020B0604020202020204" pitchFamily="34" charset="0"/>
                <a:cs typeface="Arial" panose="020B0604020202020204" pitchFamily="34" charset="0"/>
              </a:rPr>
              <a:t>конфигурират</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повече</a:t>
            </a:r>
            <a:r>
              <a:rPr lang="ru-RU" sz="1600" dirty="0">
                <a:solidFill>
                  <a:schemeClr val="dk1"/>
                </a:solidFill>
                <a:latin typeface="Arial" panose="020B0604020202020204" pitchFamily="34" charset="0"/>
                <a:cs typeface="Arial" panose="020B0604020202020204" pitchFamily="34" charset="0"/>
              </a:rPr>
              <a:t> от един </a:t>
            </a:r>
            <a:r>
              <a:rPr lang="ru-RU" sz="1600" dirty="0" err="1">
                <a:solidFill>
                  <a:schemeClr val="dk1"/>
                </a:solidFill>
                <a:latin typeface="Arial" panose="020B0604020202020204" pitchFamily="34" charset="0"/>
                <a:cs typeface="Arial" panose="020B0604020202020204" pitchFamily="34" charset="0"/>
              </a:rPr>
              <a:t>хард</a:t>
            </a:r>
            <a:r>
              <a:rPr lang="ru-RU" sz="1600" dirty="0">
                <a:solidFill>
                  <a:schemeClr val="dk1"/>
                </a:solidFill>
                <a:latin typeface="Arial" panose="020B0604020202020204" pitchFamily="34" charset="0"/>
                <a:cs typeface="Arial" panose="020B0604020202020204" pitchFamily="34" charset="0"/>
              </a:rPr>
              <a:t> диск. </a:t>
            </a:r>
            <a:r>
              <a:rPr lang="ru-RU" sz="1600" dirty="0" err="1">
                <a:solidFill>
                  <a:schemeClr val="dk1"/>
                </a:solidFill>
                <a:latin typeface="Arial" panose="020B0604020202020204" pitchFamily="34" charset="0"/>
                <a:cs typeface="Arial" panose="020B0604020202020204" pitchFamily="34" charset="0"/>
              </a:rPr>
              <a:t>Съществуват</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няколко</a:t>
            </a:r>
            <a:r>
              <a:rPr lang="ru-RU" sz="1600" dirty="0">
                <a:solidFill>
                  <a:schemeClr val="dk1"/>
                </a:solidFill>
                <a:latin typeface="Arial" panose="020B0604020202020204" pitchFamily="34" charset="0"/>
                <a:cs typeface="Arial" panose="020B0604020202020204" pitchFamily="34" charset="0"/>
              </a:rPr>
              <a:t> метода </a:t>
            </a:r>
            <a:r>
              <a:rPr lang="ru-RU" sz="1600" dirty="0">
                <a:solidFill>
                  <a:srgbClr val="202122"/>
                </a:solidFill>
                <a:latin typeface="Arial" panose="020B0604020202020204" pitchFamily="34" charset="0"/>
                <a:cs typeface="Arial" panose="020B0604020202020204" pitchFamily="34" charset="0"/>
              </a:rPr>
              <a:t>– </a:t>
            </a:r>
            <a:r>
              <a:rPr lang="ru-RU" sz="1600" b="1" dirty="0">
                <a:solidFill>
                  <a:srgbClr val="202122"/>
                </a:solidFill>
                <a:latin typeface="Arial" panose="020B0604020202020204" pitchFamily="34" charset="0"/>
                <a:cs typeface="Arial" panose="020B0604020202020204" pitchFamily="34" charset="0"/>
              </a:rPr>
              <a:t>JBOD</a:t>
            </a:r>
            <a:r>
              <a:rPr lang="ru-RU" sz="1600" dirty="0">
                <a:solidFill>
                  <a:srgbClr val="202122"/>
                </a:solidFill>
                <a:latin typeface="Arial" panose="020B0604020202020204" pitchFamily="34" charset="0"/>
                <a:cs typeface="Arial" panose="020B0604020202020204" pitchFamily="34" charset="0"/>
              </a:rPr>
              <a:t>, </a:t>
            </a:r>
            <a:r>
              <a:rPr lang="ru-RU" sz="1600" b="1" dirty="0">
                <a:solidFill>
                  <a:srgbClr val="202122"/>
                </a:solidFill>
                <a:latin typeface="Arial" panose="020B0604020202020204" pitchFamily="34" charset="0"/>
                <a:cs typeface="Arial" panose="020B0604020202020204" pitchFamily="34" charset="0"/>
              </a:rPr>
              <a:t>SPAN/BIG</a:t>
            </a:r>
            <a:r>
              <a:rPr lang="ru-RU" sz="1600" dirty="0">
                <a:solidFill>
                  <a:srgbClr val="202122"/>
                </a:solidFill>
                <a:latin typeface="Arial" panose="020B0604020202020204" pitchFamily="34" charset="0"/>
                <a:cs typeface="Arial" panose="020B0604020202020204" pitchFamily="34" charset="0"/>
              </a:rPr>
              <a:t>, </a:t>
            </a:r>
            <a:r>
              <a:rPr lang="ru-RU" sz="1600" b="1" dirty="0">
                <a:solidFill>
                  <a:srgbClr val="202122"/>
                </a:solidFill>
                <a:latin typeface="Arial" panose="020B0604020202020204" pitchFamily="34" charset="0"/>
                <a:cs typeface="Arial" panose="020B0604020202020204" pitchFamily="34" charset="0"/>
              </a:rPr>
              <a:t>MAID</a:t>
            </a:r>
            <a:r>
              <a:rPr lang="ru-RU" sz="1600" dirty="0">
                <a:solidFill>
                  <a:srgbClr val="202122"/>
                </a:solidFill>
                <a:latin typeface="Arial" panose="020B0604020202020204" pitchFamily="34" charset="0"/>
                <a:cs typeface="Arial" panose="020B0604020202020204" pitchFamily="34" charset="0"/>
              </a:rPr>
              <a:t>, но най-</a:t>
            </a:r>
            <a:r>
              <a:rPr lang="ru-RU" sz="1600" dirty="0" err="1">
                <a:solidFill>
                  <a:srgbClr val="202122"/>
                </a:solidFill>
                <a:latin typeface="Arial" panose="020B0604020202020204" pitchFamily="34" charset="0"/>
                <a:cs typeface="Arial" panose="020B0604020202020204" pitchFamily="34" charset="0"/>
              </a:rPr>
              <a:t>използваният</a:t>
            </a:r>
            <a:r>
              <a:rPr lang="ru-RU" sz="1600" dirty="0">
                <a:solidFill>
                  <a:srgbClr val="202122"/>
                </a:solidFill>
                <a:latin typeface="Arial" panose="020B0604020202020204" pitchFamily="34" charset="0"/>
                <a:cs typeface="Arial" panose="020B0604020202020204" pitchFamily="34" charset="0"/>
              </a:rPr>
              <a:t> е </a:t>
            </a:r>
            <a:r>
              <a:rPr lang="ru-RU" sz="1600" b="1" dirty="0">
                <a:solidFill>
                  <a:srgbClr val="202122"/>
                </a:solidFill>
                <a:latin typeface="Arial" panose="020B0604020202020204" pitchFamily="34" charset="0"/>
                <a:cs typeface="Arial" panose="020B0604020202020204" pitchFamily="34" charset="0"/>
              </a:rPr>
              <a:t>RAID</a:t>
            </a:r>
            <a:r>
              <a:rPr lang="ru-RU" sz="1600" dirty="0">
                <a:solidFill>
                  <a:srgbClr val="202122"/>
                </a:solidFill>
                <a:latin typeface="Arial" panose="020B0604020202020204" pitchFamily="34" charset="0"/>
                <a:cs typeface="Arial" panose="020B0604020202020204" pitchFamily="34" charset="0"/>
              </a:rPr>
              <a:t>. </a:t>
            </a:r>
            <a:r>
              <a:rPr lang="ru-RU" sz="1600" dirty="0">
                <a:solidFill>
                  <a:schemeClr val="dk1"/>
                </a:solidFill>
                <a:latin typeface="Arial" panose="020B0604020202020204" pitchFamily="34" charset="0"/>
                <a:cs typeface="Arial" panose="020B0604020202020204" pitchFamily="34" charset="0"/>
              </a:rPr>
              <a:t>RAID не </a:t>
            </a:r>
            <a:r>
              <a:rPr lang="ru-RU" sz="1600" dirty="0" err="1">
                <a:solidFill>
                  <a:schemeClr val="dk1"/>
                </a:solidFill>
                <a:latin typeface="Arial" panose="020B0604020202020204" pitchFamily="34" charset="0"/>
                <a:cs typeface="Arial" panose="020B0604020202020204" pitchFamily="34" charset="0"/>
              </a:rPr>
              <a:t>бива</a:t>
            </a:r>
            <a:r>
              <a:rPr lang="ru-RU" sz="1600" dirty="0">
                <a:solidFill>
                  <a:schemeClr val="dk1"/>
                </a:solidFill>
                <a:latin typeface="Arial" panose="020B0604020202020204" pitchFamily="34" charset="0"/>
                <a:cs typeface="Arial" panose="020B0604020202020204" pitchFamily="34" charset="0"/>
              </a:rPr>
              <a:t> да се </a:t>
            </a:r>
            <a:r>
              <a:rPr lang="ru-RU" sz="1600" dirty="0" err="1">
                <a:solidFill>
                  <a:schemeClr val="dk1"/>
                </a:solidFill>
                <a:latin typeface="Arial" panose="020B0604020202020204" pitchFamily="34" charset="0"/>
                <a:cs typeface="Arial" panose="020B0604020202020204" pitchFamily="34" charset="0"/>
              </a:rPr>
              <a:t>използва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като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резервно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копие</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данните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тъй</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като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технологията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осигурява</a:t>
            </a:r>
            <a:r>
              <a:rPr lang="ru-RU" sz="1600" dirty="0">
                <a:solidFill>
                  <a:schemeClr val="dk1"/>
                </a:solidFill>
                <a:latin typeface="Arial" panose="020B0604020202020204" pitchFamily="34" charset="0"/>
                <a:cs typeface="Arial" panose="020B0604020202020204" pitchFamily="34" charset="0"/>
              </a:rPr>
              <a:t> защита при </a:t>
            </a:r>
            <a:r>
              <a:rPr lang="ru-RU" sz="1600" dirty="0" err="1">
                <a:solidFill>
                  <a:schemeClr val="dk1"/>
                </a:solidFill>
                <a:latin typeface="Arial" panose="020B0604020202020204" pitchFamily="34" charset="0"/>
                <a:cs typeface="Arial" panose="020B0604020202020204" pitchFamily="34" charset="0"/>
              </a:rPr>
              <a:t>повреда</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някой</a:t>
            </a:r>
            <a:r>
              <a:rPr lang="ru-RU" sz="1600" dirty="0">
                <a:solidFill>
                  <a:schemeClr val="dk1"/>
                </a:solidFill>
                <a:latin typeface="Arial" panose="020B0604020202020204" pitchFamily="34" charset="0"/>
                <a:cs typeface="Arial" panose="020B0604020202020204" pitchFamily="34" charset="0"/>
              </a:rPr>
              <a:t> от </a:t>
            </a:r>
            <a:r>
              <a:rPr lang="ru-RU" sz="1600" dirty="0" err="1">
                <a:solidFill>
                  <a:schemeClr val="dk1"/>
                </a:solidFill>
                <a:latin typeface="Arial" panose="020B0604020202020204" pitchFamily="34" charset="0"/>
                <a:cs typeface="Arial" panose="020B0604020202020204" pitchFamily="34" charset="0"/>
              </a:rPr>
              <a:t>дисковете</a:t>
            </a:r>
            <a:r>
              <a:rPr lang="ru-RU" sz="1600" dirty="0">
                <a:solidFill>
                  <a:schemeClr val="dk1"/>
                </a:solidFill>
                <a:latin typeface="Arial" panose="020B0604020202020204" pitchFamily="34" charset="0"/>
                <a:cs typeface="Arial" panose="020B0604020202020204" pitchFamily="34" charset="0"/>
              </a:rPr>
              <a:t>, но не </a:t>
            </a:r>
            <a:r>
              <a:rPr lang="ru-RU" sz="1600" dirty="0" err="1">
                <a:solidFill>
                  <a:schemeClr val="dk1"/>
                </a:solidFill>
                <a:latin typeface="Arial" panose="020B0604020202020204" pitchFamily="34" charset="0"/>
                <a:cs typeface="Arial" panose="020B0604020202020204" pitchFamily="34" charset="0"/>
              </a:rPr>
              <a:t>предпазва</a:t>
            </a:r>
            <a:r>
              <a:rPr lang="ru-RU" sz="1600" dirty="0">
                <a:solidFill>
                  <a:schemeClr val="dk1"/>
                </a:solidFill>
                <a:latin typeface="Arial" panose="020B0604020202020204" pitchFamily="34" charset="0"/>
                <a:cs typeface="Arial" panose="020B0604020202020204" pitchFamily="34" charset="0"/>
              </a:rPr>
              <a:t> от злонамерена </a:t>
            </a:r>
            <a:r>
              <a:rPr lang="ru-RU" sz="1600" dirty="0" err="1">
                <a:solidFill>
                  <a:schemeClr val="dk1"/>
                </a:solidFill>
                <a:latin typeface="Arial" panose="020B0604020202020204" pitchFamily="34" charset="0"/>
                <a:cs typeface="Arial" panose="020B0604020202020204" pitchFamily="34" charset="0"/>
              </a:rPr>
              <a:t>дейност</a:t>
            </a:r>
            <a:r>
              <a:rPr lang="ru-RU" sz="1600" dirty="0">
                <a:solidFill>
                  <a:schemeClr val="dk1"/>
                </a:solidFill>
                <a:latin typeface="Arial" panose="020B0604020202020204" pitchFamily="34" charset="0"/>
                <a:cs typeface="Arial" panose="020B0604020202020204" pitchFamily="34" charset="0"/>
              </a:rPr>
              <a:t> в уеб </a:t>
            </a:r>
            <a:r>
              <a:rPr lang="ru-RU" sz="1600" dirty="0" err="1">
                <a:solidFill>
                  <a:schemeClr val="dk1"/>
                </a:solidFill>
                <a:latin typeface="Arial" panose="020B0604020202020204" pitchFamily="34" charset="0"/>
                <a:cs typeface="Arial" panose="020B0604020202020204" pitchFamily="34" charset="0"/>
              </a:rPr>
              <a:t>пространството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хакери</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други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Предназначението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му</a:t>
            </a:r>
            <a:r>
              <a:rPr lang="ru-RU" sz="1600" dirty="0">
                <a:solidFill>
                  <a:schemeClr val="dk1"/>
                </a:solidFill>
                <a:latin typeface="Arial" panose="020B0604020202020204" pitchFamily="34" charset="0"/>
                <a:cs typeface="Arial" panose="020B0604020202020204" pitchFamily="34" charset="0"/>
              </a:rPr>
              <a:t> е да </a:t>
            </a:r>
            <a:r>
              <a:rPr lang="ru-RU" sz="1600" dirty="0" err="1">
                <a:solidFill>
                  <a:schemeClr val="dk1"/>
                </a:solidFill>
                <a:latin typeface="Arial" panose="020B0604020202020204" pitchFamily="34" charset="0"/>
                <a:cs typeface="Arial" panose="020B0604020202020204" pitchFamily="34" charset="0"/>
              </a:rPr>
              <a:t>подобри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производителността</a:t>
            </a:r>
            <a:r>
              <a:rPr lang="ru-RU" sz="1600" dirty="0">
                <a:solidFill>
                  <a:schemeClr val="dk1"/>
                </a:solidFill>
                <a:latin typeface="Arial" panose="020B0604020202020204" pitchFamily="34" charset="0"/>
                <a:cs typeface="Arial" panose="020B0604020202020204" pitchFamily="34" charset="0"/>
              </a:rPr>
              <a:t> и да </a:t>
            </a:r>
            <a:r>
              <a:rPr lang="ru-RU" sz="1600" dirty="0" err="1">
                <a:solidFill>
                  <a:schemeClr val="dk1"/>
                </a:solidFill>
                <a:latin typeface="Arial" panose="020B0604020202020204" pitchFamily="34" charset="0"/>
                <a:cs typeface="Arial" panose="020B0604020202020204" pitchFamily="34" charset="0"/>
              </a:rPr>
              <a:t>намали</a:t>
            </a:r>
            <a:r>
              <a:rPr lang="ru-RU" sz="1600" dirty="0">
                <a:solidFill>
                  <a:schemeClr val="dk1"/>
                </a:solidFill>
                <a:latin typeface="Arial" panose="020B0604020202020204" pitchFamily="34" charset="0"/>
                <a:cs typeface="Arial" panose="020B0604020202020204" pitchFamily="34" charset="0"/>
              </a:rPr>
              <a:t> риска от </a:t>
            </a:r>
            <a:r>
              <a:rPr lang="ru-RU" sz="1600" dirty="0" err="1">
                <a:solidFill>
                  <a:schemeClr val="dk1"/>
                </a:solidFill>
                <a:latin typeface="Arial" panose="020B0604020202020204" pitchFamily="34" charset="0"/>
                <a:cs typeface="Arial" panose="020B0604020202020204" pitchFamily="34" charset="0"/>
              </a:rPr>
              <a:t>загуба</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данни</a:t>
            </a:r>
            <a:r>
              <a:rPr lang="ru-RU" sz="1600" dirty="0">
                <a:solidFill>
                  <a:schemeClr val="dk1"/>
                </a:solidFill>
                <a:latin typeface="Arial" panose="020B0604020202020204" pitchFamily="34" charset="0"/>
                <a:cs typeface="Arial" panose="020B0604020202020204" pitchFamily="34" charset="0"/>
              </a:rPr>
              <a:t>.</a:t>
            </a:r>
          </a:p>
          <a:p>
            <a:pPr marL="0" lvl="0" indent="0" algn="l" rtl="0">
              <a:lnSpc>
                <a:spcPct val="115000"/>
              </a:lnSpc>
              <a:spcBef>
                <a:spcPts val="1001"/>
              </a:spcBef>
              <a:spcAft>
                <a:spcPts val="0"/>
              </a:spcAft>
              <a:buNone/>
            </a:pPr>
            <a:r>
              <a:rPr lang="ru-RU" sz="1600" dirty="0" err="1">
                <a:solidFill>
                  <a:schemeClr val="dk1"/>
                </a:solidFill>
                <a:latin typeface="Arial" panose="020B0604020202020204" pitchFamily="34" charset="0"/>
                <a:cs typeface="Arial" panose="020B0604020202020204" pitchFamily="34" charset="0"/>
              </a:rPr>
              <a:t>Заплахите</a:t>
            </a:r>
            <a:r>
              <a:rPr lang="ru-RU" sz="1600" dirty="0">
                <a:solidFill>
                  <a:schemeClr val="dk1"/>
                </a:solidFill>
                <a:latin typeface="Arial" panose="020B0604020202020204" pitchFamily="34" charset="0"/>
                <a:cs typeface="Arial" panose="020B0604020202020204" pitchFamily="34" charset="0"/>
              </a:rPr>
              <a:t> за </a:t>
            </a:r>
            <a:r>
              <a:rPr lang="ru-RU" sz="1600" dirty="0" err="1">
                <a:solidFill>
                  <a:schemeClr val="dk1"/>
                </a:solidFill>
                <a:latin typeface="Arial" panose="020B0604020202020204" pitchFamily="34" charset="0"/>
                <a:cs typeface="Arial" panose="020B0604020202020204" pitchFamily="34" charset="0"/>
              </a:rPr>
              <a:t>сигурността</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методите</a:t>
            </a:r>
            <a:r>
              <a:rPr lang="ru-RU" sz="1600" dirty="0">
                <a:solidFill>
                  <a:schemeClr val="dk1"/>
                </a:solidFill>
                <a:latin typeface="Arial" panose="020B0604020202020204" pitchFamily="34" charset="0"/>
                <a:cs typeface="Arial" panose="020B0604020202020204" pitchFamily="34" charset="0"/>
              </a:rPr>
              <a:t> за защита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много </a:t>
            </a:r>
            <a:r>
              <a:rPr lang="ru-RU" sz="1600" dirty="0" err="1">
                <a:solidFill>
                  <a:schemeClr val="dk1"/>
                </a:solidFill>
                <a:latin typeface="Arial" panose="020B0604020202020204" pitchFamily="34" charset="0"/>
                <a:cs typeface="Arial" panose="020B0604020202020204" pitchFamily="34" charset="0"/>
              </a:rPr>
              <a:t>обсъждана</a:t>
            </a:r>
            <a:r>
              <a:rPr lang="ru-RU" sz="1600" dirty="0">
                <a:solidFill>
                  <a:schemeClr val="dk1"/>
                </a:solidFill>
                <a:latin typeface="Arial" panose="020B0604020202020204" pitchFamily="34" charset="0"/>
                <a:cs typeface="Arial" panose="020B0604020202020204" pitchFamily="34" charset="0"/>
              </a:rPr>
              <a:t> тема в </a:t>
            </a:r>
            <a:r>
              <a:rPr lang="ru-RU" sz="1600" dirty="0" err="1">
                <a:solidFill>
                  <a:schemeClr val="dk1"/>
                </a:solidFill>
                <a:latin typeface="Arial" panose="020B0604020202020204" pitchFamily="34" charset="0"/>
                <a:cs typeface="Arial" panose="020B0604020202020204" pitchFamily="34" charset="0"/>
              </a:rPr>
              <a:t>съвремието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което</a:t>
            </a:r>
            <a:r>
              <a:rPr lang="ru-RU" sz="1600" dirty="0">
                <a:solidFill>
                  <a:schemeClr val="dk1"/>
                </a:solidFill>
                <a:latin typeface="Arial" panose="020B0604020202020204" pitchFamily="34" charset="0"/>
                <a:cs typeface="Arial" panose="020B0604020202020204" pitchFamily="34" charset="0"/>
              </a:rPr>
              <a:t> се </a:t>
            </a:r>
            <a:r>
              <a:rPr lang="ru-RU" sz="1600" dirty="0" err="1">
                <a:solidFill>
                  <a:schemeClr val="dk1"/>
                </a:solidFill>
                <a:latin typeface="Arial" panose="020B0604020202020204" pitchFamily="34" charset="0"/>
                <a:cs typeface="Arial" panose="020B0604020202020204" pitchFamily="34" charset="0"/>
              </a:rPr>
              <a:t>дължи</a:t>
            </a:r>
            <a:r>
              <a:rPr lang="ru-RU" sz="1600" dirty="0">
                <a:solidFill>
                  <a:schemeClr val="dk1"/>
                </a:solidFill>
                <a:latin typeface="Arial" panose="020B0604020202020204" pitchFamily="34" charset="0"/>
                <a:cs typeface="Arial" panose="020B0604020202020204" pitchFamily="34" charset="0"/>
              </a:rPr>
              <a:t> на все </a:t>
            </a:r>
            <a:r>
              <a:rPr lang="ru-RU" sz="1600" dirty="0" err="1">
                <a:solidFill>
                  <a:schemeClr val="dk1"/>
                </a:solidFill>
                <a:latin typeface="Arial" panose="020B0604020202020204" pitchFamily="34" charset="0"/>
                <a:cs typeface="Arial" panose="020B0604020202020204" pitchFamily="34" charset="0"/>
              </a:rPr>
              <a:t>по-голямото</a:t>
            </a:r>
            <a:r>
              <a:rPr lang="ru-RU" sz="1600" dirty="0">
                <a:solidFill>
                  <a:schemeClr val="dk1"/>
                </a:solidFill>
                <a:latin typeface="Arial" panose="020B0604020202020204" pitchFamily="34" charset="0"/>
                <a:cs typeface="Arial" panose="020B0604020202020204" pitchFamily="34" charset="0"/>
              </a:rPr>
              <a:t> количество потребители, </a:t>
            </a:r>
            <a:r>
              <a:rPr lang="ru-RU" sz="1600" dirty="0" err="1">
                <a:solidFill>
                  <a:schemeClr val="dk1"/>
                </a:solidFill>
                <a:latin typeface="Arial" panose="020B0604020202020204" pitchFamily="34" charset="0"/>
                <a:cs typeface="Arial" panose="020B0604020202020204" pitchFamily="34" charset="0"/>
              </a:rPr>
              <a:t>присъединяващи</a:t>
            </a:r>
            <a:r>
              <a:rPr lang="ru-RU" sz="1600" dirty="0">
                <a:solidFill>
                  <a:schemeClr val="dk1"/>
                </a:solidFill>
                <a:latin typeface="Arial" panose="020B0604020202020204" pitchFamily="34" charset="0"/>
                <a:cs typeface="Arial" panose="020B0604020202020204" pitchFamily="34" charset="0"/>
              </a:rPr>
              <a:t> се </a:t>
            </a:r>
            <a:r>
              <a:rPr lang="ru-RU" sz="1600" dirty="0" err="1">
                <a:solidFill>
                  <a:schemeClr val="dk1"/>
                </a:solidFill>
                <a:latin typeface="Arial" panose="020B0604020202020204" pitchFamily="34" charset="0"/>
                <a:cs typeface="Arial" panose="020B0604020202020204" pitchFamily="34" charset="0"/>
              </a:rPr>
              <a:t>към</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глобалната</a:t>
            </a:r>
            <a:r>
              <a:rPr lang="ru-RU" sz="1600" dirty="0">
                <a:solidFill>
                  <a:schemeClr val="dk1"/>
                </a:solidFill>
                <a:latin typeface="Arial" panose="020B0604020202020204" pitchFamily="34" charset="0"/>
                <a:cs typeface="Arial" panose="020B0604020202020204" pitchFamily="34" charset="0"/>
              </a:rPr>
              <a:t> мрежа </a:t>
            </a:r>
            <a:r>
              <a:rPr lang="ru-RU" sz="1600" dirty="0" err="1">
                <a:solidFill>
                  <a:schemeClr val="dk1"/>
                </a:solidFill>
                <a:latin typeface="Arial" panose="020B0604020202020204" pitchFamily="34" charset="0"/>
                <a:cs typeface="Arial" panose="020B0604020202020204" pitchFamily="34" charset="0"/>
              </a:rPr>
              <a:t>всеки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ден</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Тъй</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като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новите</a:t>
            </a:r>
            <a:r>
              <a:rPr lang="ru-RU" sz="1600" dirty="0">
                <a:solidFill>
                  <a:schemeClr val="dk1"/>
                </a:solidFill>
                <a:latin typeface="Arial" panose="020B0604020202020204" pitchFamily="34" charset="0"/>
                <a:cs typeface="Arial" panose="020B0604020202020204" pitchFamily="34" charset="0"/>
              </a:rPr>
              <a:t> потребители не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запознати</a:t>
            </a:r>
            <a:r>
              <a:rPr lang="ru-RU" sz="1600" dirty="0">
                <a:solidFill>
                  <a:schemeClr val="dk1"/>
                </a:solidFill>
                <a:latin typeface="Arial" panose="020B0604020202020204" pitchFamily="34" charset="0"/>
                <a:cs typeface="Arial" panose="020B0604020202020204" pitchFamily="34" charset="0"/>
              </a:rPr>
              <a:t> с </a:t>
            </a:r>
            <a:r>
              <a:rPr lang="ru-RU" sz="1600" dirty="0" err="1">
                <a:solidFill>
                  <a:schemeClr val="dk1"/>
                </a:solidFill>
                <a:latin typeface="Arial" panose="020B0604020202020204" pitchFamily="34" charset="0"/>
                <a:cs typeface="Arial" panose="020B0604020202020204" pitchFamily="34" charset="0"/>
              </a:rPr>
              <a:t>дебнещите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ги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заплахи</a:t>
            </a:r>
            <a:r>
              <a:rPr lang="ru-RU" sz="1600" dirty="0">
                <a:solidFill>
                  <a:schemeClr val="dk1"/>
                </a:solidFill>
                <a:latin typeface="Arial" panose="020B0604020202020204" pitchFamily="34" charset="0"/>
                <a:cs typeface="Arial" panose="020B0604020202020204" pitchFamily="34" charset="0"/>
              </a:rPr>
              <a:t>, те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уязвими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Също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така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хората</a:t>
            </a:r>
            <a:r>
              <a:rPr lang="ru-RU" sz="1600" dirty="0">
                <a:solidFill>
                  <a:schemeClr val="dk1"/>
                </a:solidFill>
                <a:latin typeface="Arial" panose="020B0604020202020204" pitchFamily="34" charset="0"/>
                <a:cs typeface="Arial" panose="020B0604020202020204" pitchFamily="34" charset="0"/>
              </a:rPr>
              <a:t> с </a:t>
            </a:r>
            <a:r>
              <a:rPr lang="ru-RU" sz="1600" dirty="0" err="1">
                <a:solidFill>
                  <a:schemeClr val="dk1"/>
                </a:solidFill>
                <a:latin typeface="Arial" panose="020B0604020202020204" pitchFamily="34" charset="0"/>
                <a:cs typeface="Arial" panose="020B0604020202020204" pitchFamily="34" charset="0"/>
              </a:rPr>
              <a:t>висока</a:t>
            </a:r>
            <a:r>
              <a:rPr lang="ru-RU" sz="1600" dirty="0">
                <a:solidFill>
                  <a:schemeClr val="dk1"/>
                </a:solidFill>
                <a:latin typeface="Arial" panose="020B0604020202020204" pitchFamily="34" charset="0"/>
                <a:cs typeface="Arial" panose="020B0604020202020204" pitchFamily="34" charset="0"/>
              </a:rPr>
              <a:t> позиция в </a:t>
            </a:r>
            <a:r>
              <a:rPr lang="ru-RU" sz="1600" dirty="0" err="1">
                <a:solidFill>
                  <a:schemeClr val="dk1"/>
                </a:solidFill>
                <a:latin typeface="Arial" panose="020B0604020202020204" pitchFamily="34" charset="0"/>
                <a:cs typeface="Arial" panose="020B0604020202020204" pitchFamily="34" charset="0"/>
              </a:rPr>
              <a:t>обществото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също</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рискови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както</a:t>
            </a:r>
            <a:r>
              <a:rPr lang="ru-RU" sz="1600" dirty="0">
                <a:solidFill>
                  <a:schemeClr val="dk1"/>
                </a:solidFill>
                <a:latin typeface="Arial" panose="020B0604020202020204" pitchFamily="34" charset="0"/>
                <a:cs typeface="Arial" panose="020B0604020202020204" pitchFamily="34" charset="0"/>
              </a:rPr>
              <a:t> от </a:t>
            </a:r>
            <a:r>
              <a:rPr lang="ru-RU" sz="1600" dirty="0" err="1">
                <a:solidFill>
                  <a:schemeClr val="dk1"/>
                </a:solidFill>
                <a:latin typeface="Arial" panose="020B0604020202020204" pitchFamily="34" charset="0"/>
                <a:cs typeface="Arial" panose="020B0604020202020204" pitchFamily="34" charset="0"/>
              </a:rPr>
              <a:t>материална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гледна</a:t>
            </a:r>
            <a:r>
              <a:rPr lang="ru-RU" sz="1600" dirty="0">
                <a:solidFill>
                  <a:schemeClr val="dk1"/>
                </a:solidFill>
                <a:latin typeface="Arial" panose="020B0604020202020204" pitchFamily="34" charset="0"/>
                <a:cs typeface="Arial" panose="020B0604020202020204" pitchFamily="34" charset="0"/>
              </a:rPr>
              <a:t> точка, </a:t>
            </a:r>
            <a:r>
              <a:rPr lang="ru-RU" sz="1600" dirty="0" err="1">
                <a:solidFill>
                  <a:schemeClr val="dk1"/>
                </a:solidFill>
                <a:latin typeface="Arial" panose="020B0604020202020204" pitchFamily="34" charset="0"/>
                <a:cs typeface="Arial" panose="020B0604020202020204" pitchFamily="34" charset="0"/>
              </a:rPr>
              <a:t>така</a:t>
            </a:r>
            <a:r>
              <a:rPr lang="ru-RU" sz="1600" dirty="0">
                <a:solidFill>
                  <a:schemeClr val="dk1"/>
                </a:solidFill>
                <a:latin typeface="Arial" panose="020B0604020202020204" pitchFamily="34" charset="0"/>
                <a:cs typeface="Arial" panose="020B0604020202020204" pitchFamily="34" charset="0"/>
              </a:rPr>
              <a:t> и при атака </a:t>
            </a:r>
            <a:r>
              <a:rPr lang="ru-RU" sz="1600" dirty="0" err="1">
                <a:solidFill>
                  <a:schemeClr val="dk1"/>
                </a:solidFill>
                <a:latin typeface="Arial" panose="020B0604020202020204" pitchFamily="34" charset="0"/>
                <a:cs typeface="Arial" panose="020B0604020202020204" pitchFamily="34" charset="0"/>
              </a:rPr>
              <a:t>могат</a:t>
            </a:r>
            <a:r>
              <a:rPr lang="ru-RU" sz="1600" dirty="0">
                <a:solidFill>
                  <a:schemeClr val="dk1"/>
                </a:solidFill>
                <a:latin typeface="Arial" panose="020B0604020202020204" pitchFamily="34" charset="0"/>
                <a:cs typeface="Arial" panose="020B0604020202020204" pitchFamily="34" charset="0"/>
              </a:rPr>
              <a:t> да загубят </a:t>
            </a:r>
            <a:r>
              <a:rPr lang="ru-RU" sz="1600" dirty="0" err="1">
                <a:solidFill>
                  <a:schemeClr val="dk1"/>
                </a:solidFill>
                <a:latin typeface="Arial" panose="020B0604020202020204" pitchFamily="34" charset="0"/>
                <a:cs typeface="Arial" panose="020B0604020202020204" pitchFamily="34" charset="0"/>
              </a:rPr>
              <a:t>чувствителни</a:t>
            </a:r>
            <a:r>
              <a:rPr lang="ru-RU" sz="1600" dirty="0">
                <a:solidFill>
                  <a:schemeClr val="dk1"/>
                </a:solidFill>
                <a:latin typeface="Arial" panose="020B0604020202020204" pitchFamily="34" charset="0"/>
                <a:cs typeface="Arial" panose="020B0604020202020204" pitchFamily="34" charset="0"/>
              </a:rPr>
              <a:t>/</a:t>
            </a:r>
            <a:r>
              <a:rPr lang="ru-RU" sz="1600" dirty="0" err="1">
                <a:solidFill>
                  <a:schemeClr val="dk1"/>
                </a:solidFill>
                <a:latin typeface="Arial" panose="020B0604020202020204" pitchFamily="34" charset="0"/>
                <a:cs typeface="Arial" panose="020B0604020202020204" pitchFamily="34" charset="0"/>
              </a:rPr>
              <a:t>компрометиращи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данни</a:t>
            </a:r>
            <a:r>
              <a:rPr lang="ru-RU" sz="1600" dirty="0">
                <a:solidFill>
                  <a:schemeClr val="dk1"/>
                </a:solidFill>
                <a:latin typeface="Arial" panose="020B0604020202020204" pitchFamily="34" charset="0"/>
                <a:cs typeface="Arial" panose="020B0604020202020204" pitchFamily="34" charset="0"/>
              </a:rPr>
              <a:t>.</a:t>
            </a:r>
          </a:p>
          <a:p>
            <a:pPr marL="0" lvl="0" indent="0" algn="l" rtl="0">
              <a:lnSpc>
                <a:spcPct val="115000"/>
              </a:lnSpc>
              <a:spcBef>
                <a:spcPts val="1001"/>
              </a:spcBef>
              <a:spcAft>
                <a:spcPts val="0"/>
              </a:spcAft>
              <a:buNone/>
            </a:pPr>
            <a:r>
              <a:rPr lang="ru-RU" sz="1600" dirty="0" err="1">
                <a:solidFill>
                  <a:schemeClr val="dk1"/>
                </a:solidFill>
                <a:latin typeface="Arial" panose="020B0604020202020204" pitchFamily="34" charset="0"/>
                <a:cs typeface="Arial" panose="020B0604020202020204" pitchFamily="34" charset="0"/>
              </a:rPr>
              <a:t>Главните</a:t>
            </a:r>
            <a:r>
              <a:rPr lang="ru-RU" sz="1600"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заплахи</a:t>
            </a:r>
            <a:r>
              <a:rPr lang="ru-RU" sz="1600" b="1" dirty="0">
                <a:solidFill>
                  <a:schemeClr val="dk1"/>
                </a:solidFill>
                <a:latin typeface="Arial" panose="020B0604020202020204" pitchFamily="34" charset="0"/>
                <a:cs typeface="Arial" panose="020B0604020202020204" pitchFamily="34" charset="0"/>
              </a:rPr>
              <a:t> за </a:t>
            </a:r>
            <a:r>
              <a:rPr lang="ru-RU" sz="1600" b="1" dirty="0" err="1">
                <a:solidFill>
                  <a:schemeClr val="dk1"/>
                </a:solidFill>
                <a:latin typeface="Arial" panose="020B0604020202020204" pitchFamily="34" charset="0"/>
                <a:cs typeface="Arial" panose="020B0604020202020204" pitchFamily="34" charset="0"/>
              </a:rPr>
              <a:t>сигурността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зловреден </a:t>
            </a:r>
            <a:r>
              <a:rPr lang="ru-RU" sz="1600" dirty="0" err="1">
                <a:solidFill>
                  <a:schemeClr val="dk1"/>
                </a:solidFill>
                <a:latin typeface="Arial" panose="020B0604020202020204" pitchFamily="34" charset="0"/>
                <a:cs typeface="Arial" panose="020B0604020202020204" pitchFamily="34" charset="0"/>
              </a:rPr>
              <a:t>софтуер</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техническа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неизправност</a:t>
            </a:r>
            <a:r>
              <a:rPr lang="ru-RU" sz="1600" dirty="0">
                <a:solidFill>
                  <a:schemeClr val="dk1"/>
                </a:solidFill>
                <a:latin typeface="Arial" panose="020B0604020202020204" pitchFamily="34" charset="0"/>
                <a:cs typeface="Arial" panose="020B0604020202020204" pitchFamily="34" charset="0"/>
              </a:rPr>
              <a:t>, нелоялен </a:t>
            </a:r>
            <a:r>
              <a:rPr lang="ru-RU" sz="1600" dirty="0" err="1">
                <a:solidFill>
                  <a:schemeClr val="dk1"/>
                </a:solidFill>
                <a:latin typeface="Arial" panose="020B0604020202020204" pitchFamily="34" charset="0"/>
                <a:cs typeface="Arial" panose="020B0604020202020204" pitchFamily="34" charset="0"/>
              </a:rPr>
              <a:t>служител</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човешка</a:t>
            </a:r>
            <a:r>
              <a:rPr lang="ru-RU" sz="1600" dirty="0">
                <a:solidFill>
                  <a:schemeClr val="dk1"/>
                </a:solidFill>
                <a:latin typeface="Arial" panose="020B0604020202020204" pitchFamily="34" charset="0"/>
                <a:cs typeface="Arial" panose="020B0604020202020204" pitchFamily="34" charset="0"/>
              </a:rPr>
              <a:t> грешка и </a:t>
            </a:r>
            <a:r>
              <a:rPr lang="ru-RU" sz="1600" dirty="0" err="1">
                <a:solidFill>
                  <a:schemeClr val="dk1"/>
                </a:solidFill>
                <a:latin typeface="Arial" panose="020B0604020202020204" pitchFamily="34" charset="0"/>
                <a:cs typeface="Arial" panose="020B0604020202020204" pitchFamily="34" charset="0"/>
              </a:rPr>
              <a:t>външни</a:t>
            </a:r>
            <a:r>
              <a:rPr lang="ru-RU" sz="1600" dirty="0">
                <a:solidFill>
                  <a:schemeClr val="dk1"/>
                </a:solidFill>
                <a:latin typeface="Arial" panose="020B0604020202020204" pitchFamily="34" charset="0"/>
                <a:cs typeface="Arial" panose="020B0604020202020204" pitchFamily="34" charset="0"/>
              </a:rPr>
              <a:t> атаки, </a:t>
            </a:r>
            <a:r>
              <a:rPr lang="ru-RU" sz="1600" dirty="0" err="1">
                <a:solidFill>
                  <a:schemeClr val="dk1"/>
                </a:solidFill>
                <a:latin typeface="Arial" panose="020B0604020202020204" pitchFamily="34" charset="0"/>
                <a:cs typeface="Arial" panose="020B0604020202020204" pitchFamily="34" charset="0"/>
              </a:rPr>
              <a:t>като</a:t>
            </a:r>
            <a:r>
              <a:rPr lang="ru-RU" sz="1600" dirty="0">
                <a:solidFill>
                  <a:schemeClr val="dk1"/>
                </a:solidFill>
                <a:latin typeface="Arial" panose="020B0604020202020204" pitchFamily="34" charset="0"/>
                <a:cs typeface="Arial" panose="020B0604020202020204" pitchFamily="34" charset="0"/>
              </a:rPr>
              <a:t> се </a:t>
            </a:r>
            <a:r>
              <a:rPr lang="ru-RU" sz="1600" dirty="0" err="1">
                <a:solidFill>
                  <a:schemeClr val="dk1"/>
                </a:solidFill>
                <a:latin typeface="Arial" panose="020B0604020202020204" pitchFamily="34" charset="0"/>
                <a:cs typeface="Arial" panose="020B0604020202020204" pitchFamily="34" charset="0"/>
              </a:rPr>
              <a:t>има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предвид</a:t>
            </a:r>
            <a:r>
              <a:rPr lang="ru-RU" sz="1600" dirty="0">
                <a:solidFill>
                  <a:schemeClr val="dk1"/>
                </a:solidFill>
                <a:latin typeface="Arial" panose="020B0604020202020204" pitchFamily="34" charset="0"/>
                <a:cs typeface="Arial" panose="020B0604020202020204" pitchFamily="34" charset="0"/>
              </a:rPr>
              <a:t>, че </a:t>
            </a:r>
            <a:r>
              <a:rPr lang="ru-RU" sz="1600" dirty="0" err="1">
                <a:solidFill>
                  <a:schemeClr val="dk1"/>
                </a:solidFill>
                <a:latin typeface="Arial" panose="020B0604020202020204" pitchFamily="34" charset="0"/>
                <a:cs typeface="Arial" panose="020B0604020202020204" pitchFamily="34" charset="0"/>
              </a:rPr>
              <a:t>съществуват</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още</a:t>
            </a:r>
            <a:r>
              <a:rPr lang="ru-RU" sz="1600" dirty="0">
                <a:solidFill>
                  <a:schemeClr val="dk1"/>
                </a:solidFill>
                <a:latin typeface="Arial" panose="020B0604020202020204" pitchFamily="34" charset="0"/>
                <a:cs typeface="Arial" panose="020B0604020202020204" pitchFamily="34" charset="0"/>
              </a:rPr>
              <a:t> много </a:t>
            </a:r>
            <a:r>
              <a:rPr lang="ru-RU" sz="1600" dirty="0" err="1">
                <a:solidFill>
                  <a:schemeClr val="dk1"/>
                </a:solidFill>
                <a:latin typeface="Arial" panose="020B0604020202020204" pitchFamily="34" charset="0"/>
                <a:cs typeface="Arial" panose="020B0604020202020204" pitchFamily="34" charset="0"/>
              </a:rPr>
              <a:t>видове</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подвидове</a:t>
            </a:r>
            <a:r>
              <a:rPr lang="ru-RU" sz="1600" dirty="0">
                <a:solidFill>
                  <a:schemeClr val="dk1"/>
                </a:solidFill>
                <a:latin typeface="Arial" panose="020B0604020202020204" pitchFamily="34" charset="0"/>
                <a:cs typeface="Arial" panose="020B0604020202020204" pitchFamily="34" charset="0"/>
              </a:rPr>
              <a:t>. Най-</a:t>
            </a:r>
            <a:r>
              <a:rPr lang="ru-RU" sz="1600" dirty="0" err="1">
                <a:solidFill>
                  <a:schemeClr val="dk1"/>
                </a:solidFill>
                <a:latin typeface="Arial" panose="020B0604020202020204" pitchFamily="34" charset="0"/>
                <a:cs typeface="Arial" panose="020B0604020202020204" pitchFamily="34" charset="0"/>
              </a:rPr>
              <a:t>важните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методи</a:t>
            </a:r>
            <a:r>
              <a:rPr lang="ru-RU" sz="1600" dirty="0">
                <a:solidFill>
                  <a:schemeClr val="dk1"/>
                </a:solidFill>
                <a:latin typeface="Arial" panose="020B0604020202020204" pitchFamily="34" charset="0"/>
                <a:cs typeface="Arial" panose="020B0604020202020204" pitchFamily="34" charset="0"/>
              </a:rPr>
              <a:t> за превенция </a:t>
            </a:r>
            <a:r>
              <a:rPr lang="ru-RU" sz="1600" dirty="0" err="1">
                <a:solidFill>
                  <a:schemeClr val="dk1"/>
                </a:solidFill>
                <a:latin typeface="Arial" panose="020B0604020202020204" pitchFamily="34" charset="0"/>
                <a:cs typeface="Arial" panose="020B0604020202020204" pitchFamily="34" charset="0"/>
              </a:rPr>
              <a:t>са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честата</a:t>
            </a:r>
            <a:r>
              <a:rPr lang="ru-RU" sz="1600" dirty="0">
                <a:solidFill>
                  <a:schemeClr val="dk1"/>
                </a:solidFill>
                <a:latin typeface="Arial" panose="020B0604020202020204" pitchFamily="34" charset="0"/>
                <a:cs typeface="Arial" panose="020B0604020202020204" pitchFamily="34" charset="0"/>
              </a:rPr>
              <a:t> актуализация на </a:t>
            </a:r>
            <a:r>
              <a:rPr lang="ru-RU" sz="1600" dirty="0" err="1">
                <a:solidFill>
                  <a:schemeClr val="dk1"/>
                </a:solidFill>
                <a:latin typeface="Arial" panose="020B0604020202020204" pitchFamily="34" charset="0"/>
                <a:cs typeface="Arial" panose="020B0604020202020204" pitchFamily="34" charset="0"/>
              </a:rPr>
              <a:t>софтуера</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операционната</a:t>
            </a:r>
            <a:r>
              <a:rPr lang="ru-RU" sz="1600" dirty="0">
                <a:solidFill>
                  <a:schemeClr val="dk1"/>
                </a:solidFill>
                <a:latin typeface="Arial" panose="020B0604020202020204" pitchFamily="34" charset="0"/>
                <a:cs typeface="Arial" panose="020B0604020202020204" pitchFamily="34" charset="0"/>
              </a:rPr>
              <a:t> система, </a:t>
            </a:r>
            <a:r>
              <a:rPr lang="ru-RU" sz="1600" dirty="0" err="1">
                <a:solidFill>
                  <a:schemeClr val="dk1"/>
                </a:solidFill>
                <a:latin typeface="Arial" panose="020B0604020202020204" pitchFamily="34" charset="0"/>
                <a:cs typeface="Arial" panose="020B0604020202020204" pitchFamily="34" charset="0"/>
              </a:rPr>
              <a:t>ограничаване</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достъпа</a:t>
            </a:r>
            <a:r>
              <a:rPr lang="ru-RU" sz="1600" dirty="0">
                <a:solidFill>
                  <a:schemeClr val="dk1"/>
                </a:solidFill>
                <a:latin typeface="Arial" panose="020B0604020202020204" pitchFamily="34" charset="0"/>
                <a:cs typeface="Arial" panose="020B0604020202020204" pitchFamily="34" charset="0"/>
              </a:rPr>
              <a:t> до </a:t>
            </a:r>
            <a:r>
              <a:rPr lang="ru-RU" sz="1600" dirty="0" err="1">
                <a:solidFill>
                  <a:schemeClr val="dk1"/>
                </a:solidFill>
                <a:latin typeface="Arial" panose="020B0604020202020204" pitchFamily="34" charset="0"/>
                <a:cs typeface="Arial" panose="020B0604020202020204" pitchFamily="34" charset="0"/>
              </a:rPr>
              <a:t>чувствителни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данни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използване</a:t>
            </a:r>
            <a:r>
              <a:rPr lang="ru-RU" sz="1600" dirty="0">
                <a:solidFill>
                  <a:schemeClr val="dk1"/>
                </a:solidFill>
                <a:latin typeface="Arial" panose="020B0604020202020204" pitchFamily="34" charset="0"/>
                <a:cs typeface="Arial" panose="020B0604020202020204" pitchFamily="34" charset="0"/>
              </a:rPr>
              <a:t> на VPN, </a:t>
            </a:r>
            <a:r>
              <a:rPr lang="ru-RU" sz="1600" dirty="0" err="1">
                <a:solidFill>
                  <a:schemeClr val="dk1"/>
                </a:solidFill>
                <a:latin typeface="Arial" panose="020B0604020202020204" pitchFamily="34" charset="0"/>
                <a:cs typeface="Arial" panose="020B0604020202020204" pitchFamily="34" charset="0"/>
              </a:rPr>
              <a:t>защитаване</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данните</a:t>
            </a:r>
            <a:r>
              <a:rPr lang="ru-RU" sz="1600" dirty="0">
                <a:solidFill>
                  <a:schemeClr val="dk1"/>
                </a:solidFill>
                <a:latin typeface="Arial" panose="020B0604020202020204" pitchFamily="34" charset="0"/>
                <a:cs typeface="Arial" panose="020B0604020202020204" pitchFamily="34" charset="0"/>
              </a:rPr>
              <a:t> чрез </a:t>
            </a:r>
            <a:r>
              <a:rPr lang="ru-RU" sz="1600" dirty="0" err="1">
                <a:solidFill>
                  <a:schemeClr val="dk1"/>
                </a:solidFill>
                <a:latin typeface="Arial" panose="020B0604020202020204" pitchFamily="34" charset="0"/>
                <a:cs typeface="Arial" panose="020B0604020202020204" pitchFamily="34" charset="0"/>
              </a:rPr>
              <a:t>използване</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криптиране</a:t>
            </a:r>
            <a:r>
              <a:rPr lang="ru-RU" sz="1600" dirty="0">
                <a:solidFill>
                  <a:schemeClr val="dk1"/>
                </a:solidFill>
                <a:latin typeface="Arial" panose="020B0604020202020204" pitchFamily="34" charset="0"/>
                <a:cs typeface="Arial" panose="020B0604020202020204" pitchFamily="34" charset="0"/>
              </a:rPr>
              <a:t> и пароли и др. Подробно </a:t>
            </a:r>
            <a:r>
              <a:rPr lang="ru-RU" sz="1600" dirty="0" err="1">
                <a:solidFill>
                  <a:schemeClr val="dk1"/>
                </a:solidFill>
                <a:latin typeface="Arial" panose="020B0604020202020204" pitchFamily="34" charset="0"/>
                <a:cs typeface="Arial" panose="020B0604020202020204" pitchFamily="34" charset="0"/>
              </a:rPr>
              <a:t>разгледани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методи</a:t>
            </a:r>
            <a:r>
              <a:rPr lang="ru-RU" sz="1600" dirty="0">
                <a:solidFill>
                  <a:schemeClr val="dk1"/>
                </a:solidFill>
                <a:latin typeface="Arial" panose="020B0604020202020204" pitchFamily="34" charset="0"/>
                <a:cs typeface="Arial" panose="020B0604020202020204" pitchFamily="34" charset="0"/>
              </a:rPr>
              <a:t> за защита </a:t>
            </a:r>
            <a:r>
              <a:rPr lang="ru-RU" sz="1600" dirty="0" err="1">
                <a:solidFill>
                  <a:schemeClr val="dk1"/>
                </a:solidFill>
                <a:latin typeface="Arial" panose="020B0604020202020204" pitchFamily="34" charset="0"/>
                <a:cs typeface="Arial" panose="020B0604020202020204" pitchFamily="34" charset="0"/>
              </a:rPr>
              <a:t>бяха</a:t>
            </a:r>
            <a:r>
              <a:rPr lang="ru-RU" sz="1600"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защитната</a:t>
            </a:r>
            <a:r>
              <a:rPr lang="ru-RU" sz="1600" b="1" dirty="0">
                <a:solidFill>
                  <a:schemeClr val="dk1"/>
                </a:solidFill>
                <a:latin typeface="Arial" panose="020B0604020202020204" pitchFamily="34" charset="0"/>
                <a:cs typeface="Arial" panose="020B0604020202020204" pitchFamily="34" charset="0"/>
              </a:rPr>
              <a:t> стена</a:t>
            </a:r>
            <a:r>
              <a:rPr lang="ru-RU" sz="1600"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антивирусният</a:t>
            </a:r>
            <a:r>
              <a:rPr lang="ru-RU" sz="1600" b="1"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софтуер</a:t>
            </a:r>
            <a:r>
              <a:rPr lang="ru-RU" sz="1600"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криптирането</a:t>
            </a:r>
            <a:r>
              <a:rPr lang="ru-RU" sz="1600" b="1"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бекъпа</a:t>
            </a:r>
            <a:r>
              <a:rPr lang="ru-RU" sz="1600" b="1" dirty="0">
                <a:solidFill>
                  <a:schemeClr val="dk1"/>
                </a:solidFill>
                <a:latin typeface="Arial" panose="020B0604020202020204" pitchFamily="34" charset="0"/>
                <a:cs typeface="Arial" panose="020B0604020202020204" pitchFamily="34" charset="0"/>
              </a:rPr>
              <a:t> </a:t>
            </a:r>
            <a:r>
              <a:rPr lang="ru-RU" sz="1600" dirty="0">
                <a:solidFill>
                  <a:schemeClr val="dk1"/>
                </a:solidFill>
                <a:latin typeface="Arial" panose="020B0604020202020204" pitchFamily="34" charset="0"/>
                <a:cs typeface="Arial" panose="020B0604020202020204" pitchFamily="34" charset="0"/>
              </a:rPr>
              <a:t>и</a:t>
            </a:r>
            <a:r>
              <a:rPr lang="ru-RU" sz="1600" b="1" dirty="0">
                <a:solidFill>
                  <a:schemeClr val="dk1"/>
                </a:solidFill>
                <a:latin typeface="Arial" panose="020B0604020202020204" pitchFamily="34" charset="0"/>
                <a:cs typeface="Arial" panose="020B0604020202020204" pitchFamily="34" charset="0"/>
              </a:rPr>
              <a:t> </a:t>
            </a:r>
            <a:r>
              <a:rPr lang="ru-RU" sz="1600" b="1" dirty="0" err="1">
                <a:solidFill>
                  <a:schemeClr val="dk1"/>
                </a:solidFill>
                <a:latin typeface="Arial" panose="020B0604020202020204" pitchFamily="34" charset="0"/>
                <a:cs typeface="Arial" panose="020B0604020202020204" pitchFamily="34" charset="0"/>
              </a:rPr>
              <a:t>архивирането</a:t>
            </a:r>
            <a:r>
              <a:rPr lang="ru-RU" sz="1600" dirty="0">
                <a:solidFill>
                  <a:schemeClr val="dk1"/>
                </a:solidFill>
                <a:latin typeface="Arial" panose="020B0604020202020204" pitchFamily="34" charset="0"/>
                <a:cs typeface="Arial" panose="020B0604020202020204" pitchFamily="34" charset="0"/>
              </a:rPr>
              <a:t>.</a:t>
            </a:r>
            <a:endParaRPr lang="ru-RU" sz="3200" dirty="0">
              <a:solidFill>
                <a:schemeClr val="dk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endParaRPr lang="ru-RU" sz="2200"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Clr>
                <a:srgbClr val="000000"/>
              </a:buClr>
              <a:buSzPts val="2800"/>
              <a:buFont typeface="Calibri"/>
              <a:buNone/>
            </a:pPr>
            <a:endParaRPr sz="1600" dirty="0">
              <a:latin typeface="Arial" panose="020B0604020202020204" pitchFamily="34" charset="0"/>
              <a:cs typeface="Arial" panose="020B0604020202020204" pitchFamily="34" charset="0"/>
            </a:endParaRPr>
          </a:p>
        </p:txBody>
      </p:sp>
      <p:sp>
        <p:nvSpPr>
          <p:cNvPr id="307" name="Google Shape;307;p8"/>
          <p:cNvSpPr txBox="1">
            <a:spLocks noGrp="1"/>
          </p:cNvSpPr>
          <p:nvPr>
            <p:ph type="title" idx="4294967295"/>
          </p:nvPr>
        </p:nvSpPr>
        <p:spPr>
          <a:xfrm>
            <a:off x="838200" y="-289168"/>
            <a:ext cx="10509738" cy="1325563"/>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3500" dirty="0">
                <a:solidFill>
                  <a:schemeClr val="dk1"/>
                </a:solidFill>
                <a:latin typeface="Arial" panose="020B0604020202020204" pitchFamily="34" charset="0"/>
                <a:ea typeface="Calibri"/>
                <a:cs typeface="Arial" panose="020B0604020202020204" pitchFamily="34" charset="0"/>
                <a:sym typeface="Calibri"/>
              </a:rPr>
              <a:t>Изводи, обобщение и заключение</a:t>
            </a:r>
            <a:endParaRPr sz="3500" b="0" i="0" u="none" strike="noStrike" cap="none" dirty="0">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250700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
          <p:cNvSpPr txBox="1">
            <a:spLocks noGrp="1"/>
          </p:cNvSpPr>
          <p:nvPr>
            <p:ph type="body" idx="4294967295"/>
          </p:nvPr>
        </p:nvSpPr>
        <p:spPr>
          <a:xfrm>
            <a:off x="832338" y="925879"/>
            <a:ext cx="10515600" cy="4349750"/>
          </a:xfrm>
          <a:prstGeom prst="rect">
            <a:avLst/>
          </a:prstGeom>
          <a:noFill/>
          <a:ln>
            <a:noFill/>
          </a:ln>
        </p:spPr>
        <p:txBody>
          <a:bodyPr spcFirstLastPara="1" wrap="square" lIns="90000" tIns="45000" rIns="90000" bIns="45000" anchor="t" anchorCtr="0">
            <a:noAutofit/>
          </a:bodyPr>
          <a:lstStyle/>
          <a:p>
            <a:pPr marL="0" lvl="0" indent="0" algn="l" rtl="0">
              <a:lnSpc>
                <a:spcPct val="115000"/>
              </a:lnSpc>
              <a:spcBef>
                <a:spcPts val="1001"/>
              </a:spcBef>
              <a:spcAft>
                <a:spcPts val="0"/>
              </a:spcAft>
              <a:buClr>
                <a:schemeClr val="dk1"/>
              </a:buClr>
              <a:buSzPts val="2800"/>
              <a:buFont typeface="Calibri"/>
              <a:buNone/>
            </a:pPr>
            <a:r>
              <a:rPr lang="ru-RU" sz="1600" b="1" dirty="0">
                <a:solidFill>
                  <a:schemeClr val="dk1"/>
                </a:solidFill>
                <a:latin typeface="Arial" panose="020B0604020202020204" pitchFamily="34" charset="0"/>
                <a:cs typeface="Arial" panose="020B0604020202020204" pitchFamily="34" charset="0"/>
              </a:rPr>
              <a:t>Заключение: </a:t>
            </a:r>
            <a:r>
              <a:rPr lang="ru-RU" sz="1600" dirty="0" err="1">
                <a:solidFill>
                  <a:schemeClr val="dk1"/>
                </a:solidFill>
                <a:latin typeface="Arial" panose="020B0604020202020204" pitchFamily="34" charset="0"/>
                <a:cs typeface="Arial" panose="020B0604020202020204" pitchFamily="34" charset="0"/>
              </a:rPr>
              <a:t>Така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разработеният</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дипломен</a:t>
            </a:r>
            <a:r>
              <a:rPr lang="ru-RU" sz="1600" dirty="0">
                <a:solidFill>
                  <a:schemeClr val="dk1"/>
                </a:solidFill>
                <a:latin typeface="Arial" panose="020B0604020202020204" pitchFamily="34" charset="0"/>
                <a:cs typeface="Arial" panose="020B0604020202020204" pitchFamily="34" charset="0"/>
              </a:rPr>
              <a:t> проект, </a:t>
            </a:r>
            <a:r>
              <a:rPr lang="ru-RU" sz="1600" dirty="0" err="1">
                <a:solidFill>
                  <a:schemeClr val="dk1"/>
                </a:solidFill>
                <a:latin typeface="Arial" panose="020B0604020202020204" pitchFamily="34" charset="0"/>
                <a:cs typeface="Arial" panose="020B0604020202020204" pitchFamily="34" charset="0"/>
              </a:rPr>
              <a:t>може</a:t>
            </a:r>
            <a:r>
              <a:rPr lang="ru-RU" sz="1600" dirty="0">
                <a:solidFill>
                  <a:schemeClr val="dk1"/>
                </a:solidFill>
                <a:latin typeface="Arial" panose="020B0604020202020204" pitchFamily="34" charset="0"/>
                <a:cs typeface="Arial" panose="020B0604020202020204" pitchFamily="34" charset="0"/>
              </a:rPr>
              <a:t> да </a:t>
            </a:r>
            <a:r>
              <a:rPr lang="ru-RU" sz="1600" dirty="0" err="1">
                <a:solidFill>
                  <a:schemeClr val="dk1"/>
                </a:solidFill>
                <a:latin typeface="Arial" panose="020B0604020202020204" pitchFamily="34" charset="0"/>
                <a:cs typeface="Arial" panose="020B0604020202020204" pitchFamily="34" charset="0"/>
              </a:rPr>
              <a:t>влезне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като</a:t>
            </a:r>
            <a:r>
              <a:rPr lang="ru-RU" sz="1600" dirty="0">
                <a:solidFill>
                  <a:schemeClr val="dk1"/>
                </a:solidFill>
                <a:latin typeface="Arial" panose="020B0604020202020204" pitchFamily="34" charset="0"/>
                <a:cs typeface="Arial" panose="020B0604020202020204" pitchFamily="34" charset="0"/>
              </a:rPr>
              <a:t> учебно-методично </a:t>
            </a:r>
            <a:r>
              <a:rPr lang="ru-RU" sz="1600" dirty="0" err="1">
                <a:solidFill>
                  <a:schemeClr val="dk1"/>
                </a:solidFill>
                <a:latin typeface="Arial" panose="020B0604020202020204" pitchFamily="34" charset="0"/>
                <a:cs typeface="Arial" panose="020B0604020202020204" pitchFamily="34" charset="0"/>
              </a:rPr>
              <a:t>ръководство</a:t>
            </a:r>
            <a:r>
              <a:rPr lang="ru-RU" sz="1600" dirty="0">
                <a:solidFill>
                  <a:schemeClr val="dk1"/>
                </a:solidFill>
                <a:latin typeface="Arial" panose="020B0604020202020204" pitchFamily="34" charset="0"/>
                <a:cs typeface="Arial" panose="020B0604020202020204" pitchFamily="34" charset="0"/>
              </a:rPr>
              <a:t> в </a:t>
            </a:r>
            <a:r>
              <a:rPr lang="ru-RU" sz="1600" dirty="0" err="1">
                <a:solidFill>
                  <a:schemeClr val="dk1"/>
                </a:solidFill>
                <a:latin typeface="Arial" panose="020B0604020202020204" pitchFamily="34" charset="0"/>
                <a:cs typeface="Arial" panose="020B0604020202020204" pitchFamily="34" charset="0"/>
              </a:rPr>
              <a:t>професионалните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предмети</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изучавани</a:t>
            </a:r>
            <a:r>
              <a:rPr lang="ru-RU" sz="1600" dirty="0">
                <a:solidFill>
                  <a:schemeClr val="dk1"/>
                </a:solidFill>
                <a:latin typeface="Arial" panose="020B0604020202020204" pitchFamily="34" charset="0"/>
                <a:cs typeface="Arial" panose="020B0604020202020204" pitchFamily="34" charset="0"/>
              </a:rPr>
              <a:t> в </a:t>
            </a:r>
            <a:r>
              <a:rPr lang="ru-RU" sz="1600" dirty="0" err="1">
                <a:solidFill>
                  <a:schemeClr val="dk1"/>
                </a:solidFill>
                <a:latin typeface="Arial" panose="020B0604020202020204" pitchFamily="34" charset="0"/>
                <a:cs typeface="Arial" panose="020B0604020202020204" pitchFamily="34" charset="0"/>
              </a:rPr>
              <a:t>специалностите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Компютърна</a:t>
            </a:r>
            <a:r>
              <a:rPr lang="ru-RU" sz="1600" dirty="0">
                <a:solidFill>
                  <a:schemeClr val="dk1"/>
                </a:solidFill>
                <a:latin typeface="Arial" panose="020B0604020202020204" pitchFamily="34" charset="0"/>
                <a:cs typeface="Arial" panose="020B0604020202020204" pitchFamily="34" charset="0"/>
              </a:rPr>
              <a:t> техника и технологии и </a:t>
            </a:r>
            <a:r>
              <a:rPr lang="ru-RU" sz="1600" dirty="0" err="1">
                <a:solidFill>
                  <a:schemeClr val="dk1"/>
                </a:solidFill>
                <a:latin typeface="Arial" panose="020B0604020202020204" pitchFamily="34" charset="0"/>
                <a:cs typeface="Arial" panose="020B0604020202020204" pitchFamily="34" charset="0"/>
              </a:rPr>
              <a:t>Компютърни</a:t>
            </a:r>
            <a:r>
              <a:rPr lang="ru-RU" sz="1600" dirty="0">
                <a:solidFill>
                  <a:schemeClr val="dk1"/>
                </a:solidFill>
                <a:latin typeface="Arial" panose="020B0604020202020204" pitchFamily="34" charset="0"/>
                <a:cs typeface="Arial" panose="020B0604020202020204" pitchFamily="34" charset="0"/>
              </a:rPr>
              <a:t> мрежи. </a:t>
            </a:r>
            <a:r>
              <a:rPr lang="ru-RU" sz="1600" dirty="0" err="1">
                <a:solidFill>
                  <a:schemeClr val="dk1"/>
                </a:solidFill>
                <a:latin typeface="Arial" panose="020B0604020202020204" pitchFamily="34" charset="0"/>
                <a:cs typeface="Arial" panose="020B0604020202020204" pitchFamily="34" charset="0"/>
              </a:rPr>
              <a:t>Разработеният</a:t>
            </a:r>
            <a:r>
              <a:rPr lang="ru-RU" sz="1600" dirty="0">
                <a:solidFill>
                  <a:schemeClr val="dk1"/>
                </a:solidFill>
                <a:latin typeface="Arial" panose="020B0604020202020204" pitchFamily="34" charset="0"/>
                <a:cs typeface="Arial" panose="020B0604020202020204" pitchFamily="34" charset="0"/>
              </a:rPr>
              <a:t> проект </a:t>
            </a:r>
            <a:r>
              <a:rPr lang="ru-RU" sz="1600" dirty="0" err="1">
                <a:solidFill>
                  <a:schemeClr val="dk1"/>
                </a:solidFill>
                <a:latin typeface="Arial" panose="020B0604020202020204" pitchFamily="34" charset="0"/>
                <a:cs typeface="Arial" panose="020B0604020202020204" pitchFamily="34" charset="0"/>
              </a:rPr>
              <a:t>може</a:t>
            </a:r>
            <a:r>
              <a:rPr lang="ru-RU" sz="1600" dirty="0">
                <a:solidFill>
                  <a:schemeClr val="dk1"/>
                </a:solidFill>
                <a:latin typeface="Arial" panose="020B0604020202020204" pitchFamily="34" charset="0"/>
                <a:cs typeface="Arial" panose="020B0604020202020204" pitchFamily="34" charset="0"/>
              </a:rPr>
              <a:t> да се </a:t>
            </a:r>
            <a:r>
              <a:rPr lang="ru-RU" sz="1600" dirty="0" err="1">
                <a:solidFill>
                  <a:schemeClr val="dk1"/>
                </a:solidFill>
                <a:latin typeface="Arial" panose="020B0604020202020204" pitchFamily="34" charset="0"/>
                <a:cs typeface="Arial" panose="020B0604020202020204" pitchFamily="34" charset="0"/>
              </a:rPr>
              <a:t>ползва</a:t>
            </a:r>
            <a:r>
              <a:rPr lang="ru-RU" sz="1600" dirty="0">
                <a:solidFill>
                  <a:schemeClr val="dk1"/>
                </a:solidFill>
                <a:latin typeface="Arial" panose="020B0604020202020204" pitchFamily="34" charset="0"/>
                <a:cs typeface="Arial" panose="020B0604020202020204" pitchFamily="34" charset="0"/>
              </a:rPr>
              <a:t> по </a:t>
            </a:r>
            <a:r>
              <a:rPr lang="ru-RU" sz="1600" dirty="0" err="1">
                <a:solidFill>
                  <a:schemeClr val="dk1"/>
                </a:solidFill>
                <a:latin typeface="Arial" panose="020B0604020202020204" pitchFamily="34" charset="0"/>
                <a:cs typeface="Arial" panose="020B0604020202020204" pitchFamily="34" charset="0"/>
              </a:rPr>
              <a:t>предметите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Запомнящи</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периферни</a:t>
            </a:r>
            <a:r>
              <a:rPr lang="ru-RU" sz="1600" dirty="0">
                <a:solidFill>
                  <a:schemeClr val="dk1"/>
                </a:solidFill>
                <a:latin typeface="Arial" panose="020B0604020202020204" pitchFamily="34" charset="0"/>
                <a:cs typeface="Arial" panose="020B0604020202020204" pitchFamily="34" charset="0"/>
              </a:rPr>
              <a:t> устройства, </a:t>
            </a:r>
            <a:r>
              <a:rPr lang="ru-RU" sz="1600" dirty="0" err="1">
                <a:solidFill>
                  <a:schemeClr val="dk1"/>
                </a:solidFill>
                <a:latin typeface="Arial" panose="020B0604020202020204" pitchFamily="34" charset="0"/>
                <a:cs typeface="Arial" panose="020B0604020202020204" pitchFamily="34" charset="0"/>
              </a:rPr>
              <a:t>Компютърни</a:t>
            </a:r>
            <a:r>
              <a:rPr lang="ru-RU" sz="1600" dirty="0">
                <a:solidFill>
                  <a:schemeClr val="dk1"/>
                </a:solidFill>
                <a:latin typeface="Arial" panose="020B0604020202020204" pitchFamily="34" charset="0"/>
                <a:cs typeface="Arial" panose="020B0604020202020204" pitchFamily="34" charset="0"/>
              </a:rPr>
              <a:t> мрежи, </a:t>
            </a:r>
            <a:r>
              <a:rPr lang="ru-RU" sz="1600" dirty="0" err="1">
                <a:solidFill>
                  <a:schemeClr val="dk1"/>
                </a:solidFill>
                <a:latin typeface="Arial" panose="020B0604020202020204" pitchFamily="34" charset="0"/>
                <a:cs typeface="Arial" panose="020B0604020202020204" pitchFamily="34" charset="0"/>
              </a:rPr>
              <a:t>както</a:t>
            </a:r>
            <a:r>
              <a:rPr lang="ru-RU" sz="1600" dirty="0">
                <a:solidFill>
                  <a:schemeClr val="dk1"/>
                </a:solidFill>
                <a:latin typeface="Arial" panose="020B0604020202020204" pitchFamily="34" charset="0"/>
                <a:cs typeface="Arial" panose="020B0604020202020204" pitchFamily="34" charset="0"/>
              </a:rPr>
              <a:t> и по </a:t>
            </a:r>
            <a:r>
              <a:rPr lang="ru-RU" sz="1600" dirty="0" err="1">
                <a:solidFill>
                  <a:schemeClr val="dk1"/>
                </a:solidFill>
                <a:latin typeface="Arial" panose="020B0604020202020204" pitchFamily="34" charset="0"/>
                <a:cs typeface="Arial" panose="020B0604020202020204" pitchFamily="34" charset="0"/>
              </a:rPr>
              <a:t>Софтуер</a:t>
            </a:r>
            <a:r>
              <a:rPr lang="ru-RU" sz="1600" dirty="0">
                <a:solidFill>
                  <a:schemeClr val="dk1"/>
                </a:solidFill>
                <a:latin typeface="Arial" panose="020B0604020202020204" pitchFamily="34" charset="0"/>
                <a:cs typeface="Arial" panose="020B0604020202020204" pitchFamily="34" charset="0"/>
              </a:rPr>
              <a:t> и </a:t>
            </a:r>
            <a:r>
              <a:rPr lang="ru-RU" sz="1600" dirty="0" err="1">
                <a:solidFill>
                  <a:schemeClr val="dk1"/>
                </a:solidFill>
                <a:latin typeface="Arial" panose="020B0604020202020204" pitchFamily="34" charset="0"/>
                <a:cs typeface="Arial" panose="020B0604020202020204" pitchFamily="34" charset="0"/>
              </a:rPr>
              <a:t>Операционни</a:t>
            </a:r>
            <a:r>
              <a:rPr lang="ru-RU" sz="1600" dirty="0">
                <a:solidFill>
                  <a:schemeClr val="dk1"/>
                </a:solidFill>
                <a:latin typeface="Arial" panose="020B0604020202020204" pitchFamily="34" charset="0"/>
                <a:cs typeface="Arial" panose="020B0604020202020204" pitchFamily="34" charset="0"/>
              </a:rPr>
              <a:t> среди. Приложим е, </a:t>
            </a:r>
            <a:r>
              <a:rPr lang="ru-RU" sz="1600" dirty="0" err="1">
                <a:solidFill>
                  <a:schemeClr val="dk1"/>
                </a:solidFill>
                <a:latin typeface="Arial" panose="020B0604020202020204" pitchFamily="34" charset="0"/>
                <a:cs typeface="Arial" panose="020B0604020202020204" pitchFamily="34" charset="0"/>
              </a:rPr>
              <a:t>както</a:t>
            </a:r>
            <a:r>
              <a:rPr lang="ru-RU" sz="1600" dirty="0">
                <a:solidFill>
                  <a:schemeClr val="dk1"/>
                </a:solidFill>
                <a:latin typeface="Arial" panose="020B0604020202020204" pitchFamily="34" charset="0"/>
                <a:cs typeface="Arial" panose="020B0604020202020204" pitchFamily="34" charset="0"/>
              </a:rPr>
              <a:t> за теоретична подготовка, </a:t>
            </a:r>
            <a:r>
              <a:rPr lang="ru-RU" sz="1600" dirty="0" err="1">
                <a:solidFill>
                  <a:schemeClr val="dk1"/>
                </a:solidFill>
                <a:latin typeface="Arial" panose="020B0604020202020204" pitchFamily="34" charset="0"/>
                <a:cs typeface="Arial" panose="020B0604020202020204" pitchFamily="34" charset="0"/>
              </a:rPr>
              <a:t>така</a:t>
            </a:r>
            <a:r>
              <a:rPr lang="ru-RU" sz="1600" dirty="0">
                <a:solidFill>
                  <a:schemeClr val="dk1"/>
                </a:solidFill>
                <a:latin typeface="Arial" panose="020B0604020202020204" pitchFamily="34" charset="0"/>
                <a:cs typeface="Arial" panose="020B0604020202020204" pitchFamily="34" charset="0"/>
              </a:rPr>
              <a:t> и за </a:t>
            </a:r>
            <a:r>
              <a:rPr lang="ru-RU" sz="1600" dirty="0" err="1">
                <a:solidFill>
                  <a:schemeClr val="dk1"/>
                </a:solidFill>
                <a:latin typeface="Arial" panose="020B0604020202020204" pitchFamily="34" charset="0"/>
                <a:cs typeface="Arial" panose="020B0604020202020204" pitchFamily="34" charset="0"/>
              </a:rPr>
              <a:t>практическа</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Изграждането</a:t>
            </a:r>
            <a:r>
              <a:rPr lang="ru-RU" sz="1600" dirty="0">
                <a:solidFill>
                  <a:schemeClr val="dk1"/>
                </a:solidFill>
                <a:latin typeface="Arial" panose="020B0604020202020204" pitchFamily="34" charset="0"/>
                <a:cs typeface="Arial" panose="020B0604020202020204" pitchFamily="34" charset="0"/>
              </a:rPr>
              <a:t> на </a:t>
            </a:r>
            <a:r>
              <a:rPr lang="ru-RU" sz="1600" dirty="0" err="1">
                <a:solidFill>
                  <a:schemeClr val="dk1"/>
                </a:solidFill>
                <a:latin typeface="Arial" panose="020B0604020202020204" pitchFamily="34" charset="0"/>
                <a:cs typeface="Arial" panose="020B0604020202020204" pitchFamily="34" charset="0"/>
              </a:rPr>
              <a:t>софтуерен</a:t>
            </a:r>
            <a:r>
              <a:rPr lang="ru-RU" sz="1600" dirty="0">
                <a:solidFill>
                  <a:schemeClr val="dk1"/>
                </a:solidFill>
                <a:latin typeface="Arial" panose="020B0604020202020204" pitchFamily="34" charset="0"/>
                <a:cs typeface="Arial" panose="020B0604020202020204" pitchFamily="34" charset="0"/>
              </a:rPr>
              <a:t> RAID е много </a:t>
            </a:r>
            <a:r>
              <a:rPr lang="ru-RU" sz="1600" dirty="0" err="1">
                <a:solidFill>
                  <a:schemeClr val="dk1"/>
                </a:solidFill>
                <a:latin typeface="Arial" panose="020B0604020202020204" pitchFamily="34" charset="0"/>
                <a:cs typeface="Arial" panose="020B0604020202020204" pitchFamily="34" charset="0"/>
              </a:rPr>
              <a:t>подходящо</a:t>
            </a:r>
            <a:r>
              <a:rPr lang="ru-RU" sz="1600" dirty="0">
                <a:solidFill>
                  <a:schemeClr val="dk1"/>
                </a:solidFill>
                <a:latin typeface="Arial" panose="020B0604020202020204" pitchFamily="34" charset="0"/>
                <a:cs typeface="Arial" panose="020B0604020202020204" pitchFamily="34" charset="0"/>
              </a:rPr>
              <a:t> упражнение за </a:t>
            </a:r>
            <a:r>
              <a:rPr lang="ru-RU" sz="1600" dirty="0" err="1">
                <a:solidFill>
                  <a:schemeClr val="dk1"/>
                </a:solidFill>
                <a:latin typeface="Arial" panose="020B0604020202020204" pitchFamily="34" charset="0"/>
                <a:cs typeface="Arial" panose="020B0604020202020204" pitchFamily="34" charset="0"/>
              </a:rPr>
              <a:t>двете</a:t>
            </a:r>
            <a:r>
              <a:rPr lang="ru-RU" sz="1600" dirty="0">
                <a:solidFill>
                  <a:schemeClr val="dk1"/>
                </a:solidFill>
                <a:latin typeface="Arial" panose="020B0604020202020204" pitchFamily="34" charset="0"/>
                <a:cs typeface="Arial" panose="020B0604020202020204" pitchFamily="34" charset="0"/>
              </a:rPr>
              <a:t> </a:t>
            </a:r>
            <a:r>
              <a:rPr lang="ru-RU" sz="1600" dirty="0" err="1">
                <a:solidFill>
                  <a:schemeClr val="dk1"/>
                </a:solidFill>
                <a:latin typeface="Arial" panose="020B0604020202020204" pitchFamily="34" charset="0"/>
                <a:cs typeface="Arial" panose="020B0604020202020204" pitchFamily="34" charset="0"/>
              </a:rPr>
              <a:t>специалности</a:t>
            </a:r>
            <a:r>
              <a:rPr lang="ru-RU" sz="1600" dirty="0">
                <a:solidFill>
                  <a:schemeClr val="dk1"/>
                </a:solidFill>
                <a:latin typeface="Arial" panose="020B0604020202020204" pitchFamily="34" charset="0"/>
                <a:cs typeface="Arial" panose="020B0604020202020204" pitchFamily="34" charset="0"/>
              </a:rPr>
              <a:t> по КТТ.</a:t>
            </a:r>
          </a:p>
          <a:p>
            <a:pPr marL="0" lvl="0" indent="0" algn="l" rtl="0">
              <a:spcBef>
                <a:spcPts val="0"/>
              </a:spcBef>
              <a:spcAft>
                <a:spcPts val="0"/>
              </a:spcAft>
              <a:buNone/>
            </a:pPr>
            <a:endParaRPr lang="ru-RU" sz="1600" dirty="0">
              <a:latin typeface="Arial" panose="020B0604020202020204" pitchFamily="34" charset="0"/>
              <a:cs typeface="Arial" panose="020B0604020202020204" pitchFamily="34" charset="0"/>
            </a:endParaRPr>
          </a:p>
        </p:txBody>
      </p:sp>
      <p:sp>
        <p:nvSpPr>
          <p:cNvPr id="307" name="Google Shape;307;p8"/>
          <p:cNvSpPr txBox="1">
            <a:spLocks noGrp="1"/>
          </p:cNvSpPr>
          <p:nvPr>
            <p:ph type="title" idx="4294967295"/>
          </p:nvPr>
        </p:nvSpPr>
        <p:spPr>
          <a:xfrm>
            <a:off x="832338" y="-211015"/>
            <a:ext cx="10515600" cy="1344246"/>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3500" dirty="0">
                <a:solidFill>
                  <a:schemeClr val="dk1"/>
                </a:solidFill>
                <a:latin typeface="Arial" panose="020B0604020202020204" pitchFamily="34" charset="0"/>
                <a:ea typeface="Calibri"/>
                <a:cs typeface="Arial" panose="020B0604020202020204" pitchFamily="34" charset="0"/>
                <a:sym typeface="Calibri"/>
              </a:rPr>
              <a:t>Изводи, обобщение и заключение</a:t>
            </a:r>
            <a:endParaRPr sz="3500" b="0" i="0" u="none" strike="noStrike" cap="none" dirty="0">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413260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9"/>
          <p:cNvSpPr txBox="1">
            <a:spLocks noGrp="1"/>
          </p:cNvSpPr>
          <p:nvPr>
            <p:ph type="title" idx="4294967295"/>
          </p:nvPr>
        </p:nvSpPr>
        <p:spPr>
          <a:xfrm>
            <a:off x="838200" y="-383199"/>
            <a:ext cx="10515600" cy="1325563"/>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3600" i="0" u="none" strike="noStrike" cap="none" dirty="0">
                <a:solidFill>
                  <a:srgbClr val="000000"/>
                </a:solidFill>
                <a:latin typeface="Arial" panose="020B0604020202020204" pitchFamily="34" charset="0"/>
                <a:cs typeface="Arial" panose="020B0604020202020204" pitchFamily="34" charset="0"/>
              </a:rPr>
              <a:t>Източници и приложение</a:t>
            </a:r>
            <a:endParaRPr sz="3600" i="0" u="none" strike="noStrike" cap="none" dirty="0">
              <a:latin typeface="Arial" panose="020B0604020202020204" pitchFamily="34" charset="0"/>
              <a:cs typeface="Arial" panose="020B0604020202020204" pitchFamily="34" charset="0"/>
            </a:endParaRPr>
          </a:p>
        </p:txBody>
      </p:sp>
      <p:sp>
        <p:nvSpPr>
          <p:cNvPr id="325" name="Google Shape;325;p9"/>
          <p:cNvSpPr txBox="1">
            <a:spLocks noGrp="1"/>
          </p:cNvSpPr>
          <p:nvPr>
            <p:ph type="body" idx="4294967295"/>
          </p:nvPr>
        </p:nvSpPr>
        <p:spPr>
          <a:xfrm>
            <a:off x="838200" y="342105"/>
            <a:ext cx="10515600" cy="4349750"/>
          </a:xfrm>
          <a:prstGeom prst="rect">
            <a:avLst/>
          </a:prstGeom>
          <a:noFill/>
          <a:ln>
            <a:noFill/>
          </a:ln>
        </p:spPr>
        <p:txBody>
          <a:bodyPr spcFirstLastPara="1" wrap="square" lIns="90000" tIns="45000" rIns="90000" bIns="45000" anchor="t" anchorCtr="0">
            <a:noAutofit/>
          </a:bodyPr>
          <a:lstStyle/>
          <a:p>
            <a:pPr marL="0" lvl="0" indent="0" algn="l" rtl="0">
              <a:lnSpc>
                <a:spcPct val="100000"/>
              </a:lnSpc>
              <a:spcBef>
                <a:spcPts val="1200"/>
              </a:spcBef>
              <a:spcAft>
                <a:spcPts val="0"/>
              </a:spcAft>
              <a:buClr>
                <a:schemeClr val="dk1"/>
              </a:buClr>
              <a:buSzPts val="1100"/>
              <a:buFont typeface="Arial"/>
              <a:buNone/>
            </a:pPr>
            <a:r>
              <a:rPr lang="bg-BG" sz="1400" b="1" dirty="0">
                <a:hlinkClick r:id="rId3">
                  <a:extLst>
                    <a:ext uri="{A12FA001-AC4F-418D-AE19-62706E023703}">
                      <ahyp:hlinkClr xmlns:ahyp="http://schemas.microsoft.com/office/drawing/2018/hyperlinkcolor" val="tx"/>
                    </a:ext>
                  </a:extLst>
                </a:hlinkClick>
              </a:rPr>
              <a:t>Теоретична част:</a:t>
            </a:r>
          </a:p>
          <a:p>
            <a:pPr marL="0" lvl="0" indent="0" algn="l" rtl="0">
              <a:lnSpc>
                <a:spcPct val="100000"/>
              </a:lnSpc>
              <a:spcBef>
                <a:spcPts val="1200"/>
              </a:spcBef>
              <a:spcAft>
                <a:spcPts val="0"/>
              </a:spcAft>
              <a:buClr>
                <a:schemeClr val="dk1"/>
              </a:buClr>
              <a:buSzPts val="1100"/>
              <a:buFont typeface="Arial"/>
              <a:buNone/>
            </a:pPr>
            <a:r>
              <a:rPr lang="bg-BG" sz="1400" u="sng" dirty="0">
                <a:hlinkClick r:id="rId3">
                  <a:extLst>
                    <a:ext uri="{A12FA001-AC4F-418D-AE19-62706E023703}">
                      <ahyp:hlinkClr xmlns:ahyp="http://schemas.microsoft.com/office/drawing/2018/hyperlinkcolor" val="tx"/>
                    </a:ext>
                  </a:extLst>
                </a:hlinkClick>
              </a:rPr>
              <a:t>https://www.lifewire.com/what-is-a-floppy-drive-2618151</a:t>
            </a:r>
            <a:r>
              <a:rPr lang="bg-BG" sz="1400" u="sng" dirty="0"/>
              <a:t> ; </a:t>
            </a:r>
            <a:r>
              <a:rPr lang="bg-BG" sz="1400" u="sng" dirty="0">
                <a:hlinkClick r:id="rId4">
                  <a:extLst>
                    <a:ext uri="{A12FA001-AC4F-418D-AE19-62706E023703}">
                      <ahyp:hlinkClr xmlns:ahyp="http://schemas.microsoft.com/office/drawing/2018/hyperlinkcolor" val="tx"/>
                    </a:ext>
                  </a:extLst>
                </a:hlinkClick>
              </a:rPr>
              <a:t>https://computer.howstuffworks.com/floppy-disk-drive.htm</a:t>
            </a:r>
            <a:r>
              <a:rPr lang="bg-BG" sz="1400" dirty="0"/>
              <a:t> ; </a:t>
            </a:r>
            <a:r>
              <a:rPr lang="bg-BG" sz="1400" u="sng" dirty="0">
                <a:hlinkClick r:id="rId5">
                  <a:extLst>
                    <a:ext uri="{A12FA001-AC4F-418D-AE19-62706E023703}">
                      <ahyp:hlinkClr xmlns:ahyp="http://schemas.microsoft.com/office/drawing/2018/hyperlinkcolor" val="tx"/>
                    </a:ext>
                  </a:extLst>
                </a:hlinkClick>
              </a:rPr>
              <a:t>https://ssd.eff.org/bg/tech/encryption</a:t>
            </a:r>
            <a:r>
              <a:rPr lang="bg-BG" sz="1400" dirty="0"/>
              <a:t> </a:t>
            </a:r>
            <a:r>
              <a:rPr lang="bg-BG" sz="1400" u="sng" dirty="0">
                <a:hlinkClick r:id="rId6">
                  <a:extLst>
                    <a:ext uri="{A12FA001-AC4F-418D-AE19-62706E023703}">
                      <ahyp:hlinkClr xmlns:ahyp="http://schemas.microsoft.com/office/drawing/2018/hyperlinkcolor" val="tx"/>
                    </a:ext>
                  </a:extLst>
                </a:hlinkClick>
              </a:rPr>
              <a:t>https://ssd.eff.org/bg/tech/disk-encryption</a:t>
            </a:r>
            <a:r>
              <a:rPr lang="bg-BG" sz="1400" dirty="0"/>
              <a:t> ; </a:t>
            </a:r>
            <a:r>
              <a:rPr lang="bg-BG" sz="1400" u="sng" dirty="0">
                <a:hlinkClick r:id="rId7">
                  <a:extLst>
                    <a:ext uri="{A12FA001-AC4F-418D-AE19-62706E023703}">
                      <ahyp:hlinkClr xmlns:ahyp="http://schemas.microsoft.com/office/drawing/2018/hyperlinkcolor" val="tx"/>
                    </a:ext>
                  </a:extLst>
                </a:hlinkClick>
              </a:rPr>
              <a:t>https://en.wikipedia.org/wiki/Norton_AntiVirus</a:t>
            </a:r>
            <a:r>
              <a:rPr lang="bg-BG" sz="1400" dirty="0"/>
              <a:t> ; </a:t>
            </a:r>
            <a:r>
              <a:rPr lang="bg-BG" sz="1400" u="sng" dirty="0">
                <a:hlinkClick r:id="rId8">
                  <a:extLst>
                    <a:ext uri="{A12FA001-AC4F-418D-AE19-62706E023703}">
                      <ahyp:hlinkClr xmlns:ahyp="http://schemas.microsoft.com/office/drawing/2018/hyperlinkcolor" val="tx"/>
                    </a:ext>
                  </a:extLst>
                </a:hlinkClick>
              </a:rPr>
              <a:t>https://www.computerhope.com/jargon/s/server.htm</a:t>
            </a:r>
            <a:r>
              <a:rPr lang="bg-BG" sz="1400" dirty="0"/>
              <a:t> ; </a:t>
            </a:r>
            <a:r>
              <a:rPr lang="bg-BG" sz="1400" u="sng" dirty="0">
                <a:hlinkClick r:id="rId9">
                  <a:extLst>
                    <a:ext uri="{A12FA001-AC4F-418D-AE19-62706E023703}">
                      <ahyp:hlinkClr xmlns:ahyp="http://schemas.microsoft.com/office/drawing/2018/hyperlinkcolor" val="tx"/>
                    </a:ext>
                  </a:extLst>
                </a:hlinkClick>
              </a:rPr>
              <a:t>https://www.lifewire.com/servers-in-computer-networking-817380</a:t>
            </a:r>
            <a:r>
              <a:rPr lang="bg-BG" sz="1400" dirty="0"/>
              <a:t> ; </a:t>
            </a:r>
            <a:r>
              <a:rPr lang="bg-BG" sz="1400" u="sng" dirty="0">
                <a:hlinkClick r:id="rId10">
                  <a:extLst>
                    <a:ext uri="{A12FA001-AC4F-418D-AE19-62706E023703}">
                      <ahyp:hlinkClr xmlns:ahyp="http://schemas.microsoft.com/office/drawing/2018/hyperlinkcolor" val="tx"/>
                    </a:ext>
                  </a:extLst>
                </a:hlinkClick>
              </a:rPr>
              <a:t>https://www.cloudsavvyit.com/3590/which-type-of-raid-should-you-use-for-your-servers/</a:t>
            </a:r>
            <a:r>
              <a:rPr lang="bg-BG" sz="1400" dirty="0"/>
              <a:t> ; </a:t>
            </a:r>
            <a:r>
              <a:rPr lang="bg-BG" sz="1400" u="sng" dirty="0">
                <a:hlinkClick r:id="rId11">
                  <a:extLst>
                    <a:ext uri="{A12FA001-AC4F-418D-AE19-62706E023703}">
                      <ahyp:hlinkClr xmlns:ahyp="http://schemas.microsoft.com/office/drawing/2018/hyperlinkcolor" val="tx"/>
                    </a:ext>
                  </a:extLst>
                </a:hlinkClick>
              </a:rPr>
              <a:t>https://en.wikipedia.org/wiki/Server_(computing)</a:t>
            </a:r>
            <a:r>
              <a:rPr lang="bg-BG" sz="1400" dirty="0"/>
              <a:t> ; </a:t>
            </a:r>
            <a:r>
              <a:rPr lang="bg-BG" sz="1400" u="sng" dirty="0">
                <a:hlinkClick r:id="rId12">
                  <a:extLst>
                    <a:ext uri="{A12FA001-AC4F-418D-AE19-62706E023703}">
                      <ahyp:hlinkClr xmlns:ahyp="http://schemas.microsoft.com/office/drawing/2018/hyperlinkcolor" val="tx"/>
                    </a:ext>
                  </a:extLst>
                </a:hlinkClick>
              </a:rPr>
              <a:t>https://youtu.be/UjCDWCeHCzY</a:t>
            </a:r>
            <a:r>
              <a:rPr lang="bg-BG" sz="1400" dirty="0"/>
              <a:t> ; </a:t>
            </a:r>
            <a:r>
              <a:rPr lang="bg-BG" sz="1400" u="sng" dirty="0">
                <a:hlinkClick r:id="rId13">
                  <a:extLst>
                    <a:ext uri="{A12FA001-AC4F-418D-AE19-62706E023703}">
                      <ahyp:hlinkClr xmlns:ahyp="http://schemas.microsoft.com/office/drawing/2018/hyperlinkcolor" val="tx"/>
                    </a:ext>
                  </a:extLst>
                </a:hlinkClick>
              </a:rPr>
              <a:t>http://tuj.asenevtsi.com/CN/N084.htm</a:t>
            </a:r>
            <a:r>
              <a:rPr lang="bg-BG" sz="1400" u="sng" dirty="0"/>
              <a:t> ; </a:t>
            </a:r>
            <a:r>
              <a:rPr lang="bg-BG" sz="1400" u="sng" dirty="0">
                <a:hlinkClick r:id="rId14">
                  <a:extLst>
                    <a:ext uri="{A12FA001-AC4F-418D-AE19-62706E023703}">
                      <ahyp:hlinkClr xmlns:ahyp="http://schemas.microsoft.com/office/drawing/2018/hyperlinkcolor" val="tx"/>
                    </a:ext>
                  </a:extLst>
                </a:hlinkClick>
              </a:rPr>
              <a:t>https://liptrade.eu/%D0%BA%D0%B0%D0%BA%D0%B2%D0%BE-%D0%B5-%D0%B0%D0%BD%D1%82%D0%B8%D0%B2%D0%B8%D1%80%D1%83%D1%81-%D0%B8%D0%BC%D0%B0%D0%BC%D0%B5-%D0%BB%D0%B8-%D0%BD%D1%83%D0%B6%D0%B4%D0%B0-%D0%BE%D1%82-%D1%82%D0%B0%D0%B7/</a:t>
            </a:r>
            <a:r>
              <a:rPr lang="bg-BG" sz="1400" u="sng" dirty="0"/>
              <a:t> ; </a:t>
            </a:r>
            <a:r>
              <a:rPr lang="bg-BG" sz="1400" u="sng" dirty="0">
                <a:hlinkClick r:id="rId15">
                  <a:extLst>
                    <a:ext uri="{A12FA001-AC4F-418D-AE19-62706E023703}">
                      <ahyp:hlinkClr xmlns:ahyp="http://schemas.microsoft.com/office/drawing/2018/hyperlinkcolor" val="tx"/>
                    </a:ext>
                  </a:extLst>
                </a:hlinkClick>
              </a:rPr>
              <a:t>https://www.investopedia.com/terms/e/encryption.asp</a:t>
            </a:r>
            <a:r>
              <a:rPr lang="bg-BG" sz="1400" dirty="0"/>
              <a:t> ; </a:t>
            </a:r>
            <a:r>
              <a:rPr lang="bg-BG" sz="1400" u="sng" dirty="0">
                <a:hlinkClick r:id="rId16">
                  <a:extLst>
                    <a:ext uri="{A12FA001-AC4F-418D-AE19-62706E023703}">
                      <ahyp:hlinkClr xmlns:ahyp="http://schemas.microsoft.com/office/drawing/2018/hyperlinkcolor" val="tx"/>
                    </a:ext>
                  </a:extLst>
                </a:hlinkClick>
              </a:rPr>
              <a:t>https://www.cloudflare.com/learning/ssl/what-is-encryption/</a:t>
            </a:r>
            <a:r>
              <a:rPr lang="bg-BG" sz="1400" dirty="0"/>
              <a:t> ; </a:t>
            </a:r>
            <a:r>
              <a:rPr lang="bg-BG" sz="1400" u="sng" dirty="0">
                <a:hlinkClick r:id="rId17">
                  <a:extLst>
                    <a:ext uri="{A12FA001-AC4F-418D-AE19-62706E023703}">
                      <ahyp:hlinkClr xmlns:ahyp="http://schemas.microsoft.com/office/drawing/2018/hyperlinkcolor" val="tx"/>
                    </a:ext>
                  </a:extLst>
                </a:hlinkClick>
              </a:rPr>
              <a:t>https://www.techtarget.com/searchsecurity/definition/encryption</a:t>
            </a:r>
            <a:r>
              <a:rPr lang="bg-BG" sz="1400" dirty="0"/>
              <a:t> ; </a:t>
            </a:r>
            <a:r>
              <a:rPr lang="bg-BG" sz="1400" u="sng" dirty="0">
                <a:hlinkClick r:id="rId18">
                  <a:extLst>
                    <a:ext uri="{A12FA001-AC4F-418D-AE19-62706E023703}">
                      <ahyp:hlinkClr xmlns:ahyp="http://schemas.microsoft.com/office/drawing/2018/hyperlinkcolor" val="tx"/>
                    </a:ext>
                  </a:extLst>
                </a:hlinkClick>
              </a:rPr>
              <a:t>https://www.kaspersky.com/resource-center/definitions/encryption</a:t>
            </a:r>
            <a:r>
              <a:rPr lang="bg-BG" sz="1400" dirty="0"/>
              <a:t>. ; </a:t>
            </a:r>
            <a:r>
              <a:rPr lang="bg-BG" sz="1400" u="sng" dirty="0">
                <a:hlinkClick r:id="rId19">
                  <a:extLst>
                    <a:ext uri="{A12FA001-AC4F-418D-AE19-62706E023703}">
                      <ahyp:hlinkClr xmlns:ahyp="http://schemas.microsoft.com/office/drawing/2018/hyperlinkcolor" val="tx"/>
                    </a:ext>
                  </a:extLst>
                </a:hlinkClick>
              </a:rPr>
              <a:t>https://www.cisco.com/c/en/us/products/security/encryption-explained.html</a:t>
            </a:r>
            <a:r>
              <a:rPr lang="bg-BG" sz="1400" dirty="0"/>
              <a:t> ; </a:t>
            </a:r>
            <a:r>
              <a:rPr lang="bg-BG" sz="1400" u="sng" dirty="0">
                <a:hlinkClick r:id="rId20">
                  <a:extLst>
                    <a:ext uri="{A12FA001-AC4F-418D-AE19-62706E023703}">
                      <ahyp:hlinkClr xmlns:ahyp="http://schemas.microsoft.com/office/drawing/2018/hyperlinkcolor" val="tx"/>
                    </a:ext>
                  </a:extLst>
                </a:hlinkClick>
              </a:rPr>
              <a:t>https://onlinedegrees.und.edu/blog/types-of-cyber-security-threats/</a:t>
            </a:r>
            <a:r>
              <a:rPr lang="bg-BG" sz="1400" dirty="0"/>
              <a:t> ; </a:t>
            </a:r>
            <a:r>
              <a:rPr lang="bg-BG" sz="1400" u="sng" dirty="0">
                <a:hlinkClick r:id="rId21">
                  <a:extLst>
                    <a:ext uri="{A12FA001-AC4F-418D-AE19-62706E023703}">
                      <ahyp:hlinkClr xmlns:ahyp="http://schemas.microsoft.com/office/drawing/2018/hyperlinkcolor" val="tx"/>
                    </a:ext>
                  </a:extLst>
                </a:hlinkClick>
              </a:rPr>
              <a:t>https://www.techtarget.com/searchdatabackup/feature/Full-incremental-or-differential-How-to-choose-the-correct-backup-type</a:t>
            </a:r>
            <a:r>
              <a:rPr lang="bg-BG" sz="1400" dirty="0"/>
              <a:t> ; </a:t>
            </a:r>
            <a:r>
              <a:rPr lang="bg-BG" sz="1400" u="sng" dirty="0">
                <a:hlinkClick r:id="rId22">
                  <a:extLst>
                    <a:ext uri="{A12FA001-AC4F-418D-AE19-62706E023703}">
                      <ahyp:hlinkClr xmlns:ahyp="http://schemas.microsoft.com/office/drawing/2018/hyperlinkcolor" val="tx"/>
                    </a:ext>
                  </a:extLst>
                </a:hlinkClick>
              </a:rPr>
              <a:t>https://parablu.com/demystifying-data-backups-types-of-backups/</a:t>
            </a:r>
            <a:r>
              <a:rPr lang="bg-BG" sz="1400" dirty="0"/>
              <a:t> ; </a:t>
            </a:r>
            <a:r>
              <a:rPr lang="bg-BG" sz="1400" u="sng" dirty="0">
                <a:hlinkClick r:id="rId23">
                  <a:extLst>
                    <a:ext uri="{A12FA001-AC4F-418D-AE19-62706E023703}">
                      <ahyp:hlinkClr xmlns:ahyp="http://schemas.microsoft.com/office/drawing/2018/hyperlinkcolor" val="tx"/>
                    </a:ext>
                  </a:extLst>
                </a:hlinkClick>
              </a:rPr>
              <a:t>https://www.welivesecurity.com/2019/05/10/types-backup-mistakes-avoid/</a:t>
            </a:r>
            <a:r>
              <a:rPr lang="bg-BG" sz="1400" dirty="0"/>
              <a:t> ; </a:t>
            </a:r>
            <a:r>
              <a:rPr lang="bg-BG" sz="1400" u="sng" dirty="0">
                <a:hlinkClick r:id="rId24">
                  <a:extLst>
                    <a:ext uri="{A12FA001-AC4F-418D-AE19-62706E023703}">
                      <ahyp:hlinkClr xmlns:ahyp="http://schemas.microsoft.com/office/drawing/2018/hyperlinkcolor" val="tx"/>
                    </a:ext>
                  </a:extLst>
                </a:hlinkClick>
              </a:rPr>
              <a:t>https://www.acronis.com/en-us/articles/data-backup/</a:t>
            </a:r>
            <a:r>
              <a:rPr lang="bg-BG" sz="1400" dirty="0"/>
              <a:t> ; </a:t>
            </a:r>
            <a:r>
              <a:rPr lang="bg-BG" sz="1400" u="sng" dirty="0">
                <a:hlinkClick r:id="rId25">
                  <a:extLst>
                    <a:ext uri="{A12FA001-AC4F-418D-AE19-62706E023703}">
                      <ahyp:hlinkClr xmlns:ahyp="http://schemas.microsoft.com/office/drawing/2018/hyperlinkcolor" val="tx"/>
                    </a:ext>
                  </a:extLst>
                </a:hlinkClick>
              </a:rPr>
              <a:t>https://cloudian.com/guides/data-backup/data-backup-in-depth/</a:t>
            </a:r>
            <a:r>
              <a:rPr lang="bg-BG" sz="1400" dirty="0"/>
              <a:t> ; </a:t>
            </a:r>
            <a:r>
              <a:rPr lang="bg-BG" sz="1400" u="sng" dirty="0">
                <a:hlinkClick r:id="rId26">
                  <a:extLst>
                    <a:ext uri="{A12FA001-AC4F-418D-AE19-62706E023703}">
                      <ahyp:hlinkClr xmlns:ahyp="http://schemas.microsoft.com/office/drawing/2018/hyperlinkcolor" val="tx"/>
                    </a:ext>
                  </a:extLst>
                </a:hlinkClick>
              </a:rPr>
              <a:t>https://www.sciencedirect.com/topics/engineering/floppy-disk</a:t>
            </a:r>
            <a:r>
              <a:rPr lang="bg-BG" sz="1400" dirty="0"/>
              <a:t> ; </a:t>
            </a:r>
            <a:r>
              <a:rPr lang="bg-BG" sz="1400" u="sng" dirty="0">
                <a:hlinkClick r:id="rId27">
                  <a:extLst>
                    <a:ext uri="{A12FA001-AC4F-418D-AE19-62706E023703}">
                      <ahyp:hlinkClr xmlns:ahyp="http://schemas.microsoft.com/office/drawing/2018/hyperlinkcolor" val="tx"/>
                    </a:ext>
                  </a:extLst>
                </a:hlinkClick>
              </a:rPr>
              <a:t>https://www.serverwatch.com/guides/what-is-a-server/</a:t>
            </a:r>
            <a:r>
              <a:rPr lang="bg-BG" sz="1400" dirty="0"/>
              <a:t> ; </a:t>
            </a:r>
            <a:r>
              <a:rPr lang="bg-BG" sz="1400" u="sng" dirty="0">
                <a:hlinkClick r:id="rId28">
                  <a:extLst>
                    <a:ext uri="{A12FA001-AC4F-418D-AE19-62706E023703}">
                      <ahyp:hlinkClr xmlns:ahyp="http://schemas.microsoft.com/office/drawing/2018/hyperlinkcolor" val="tx"/>
                    </a:ext>
                  </a:extLst>
                </a:hlinkClick>
              </a:rPr>
              <a:t>https://bg.wikipedia.org/wiki/%D0%90%D0%BD%D1%82%D0%B8%D0%B2%D0%B8%D1%80%D1%83%D1%81%D0%B5%D0%BD_%D1%81%D0%BE%D1%84%D1%82%D1%83%D0%B5%D1%80</a:t>
            </a:r>
            <a:r>
              <a:rPr lang="bg-BG" sz="1400" dirty="0"/>
              <a:t> ; </a:t>
            </a:r>
            <a:r>
              <a:rPr lang="bg-BG" sz="1400" u="sng" dirty="0">
                <a:hlinkClick r:id="rId29">
                  <a:extLst>
                    <a:ext uri="{A12FA001-AC4F-418D-AE19-62706E023703}">
                      <ahyp:hlinkClr xmlns:ahyp="http://schemas.microsoft.com/office/drawing/2018/hyperlinkcolor" val="tx"/>
                    </a:ext>
                  </a:extLst>
                </a:hlinkClick>
              </a:rPr>
              <a:t>https://www.ironmountain.com/blogs/2020/5-major-differences-between-backup-vs-archive</a:t>
            </a:r>
            <a:r>
              <a:rPr lang="bg-BG" sz="1400" dirty="0"/>
              <a:t> ; </a:t>
            </a:r>
            <a:r>
              <a:rPr lang="bg-BG" sz="1400" u="sng" dirty="0">
                <a:hlinkClick r:id="rId30">
                  <a:extLst>
                    <a:ext uri="{A12FA001-AC4F-418D-AE19-62706E023703}">
                      <ahyp:hlinkClr xmlns:ahyp="http://schemas.microsoft.com/office/drawing/2018/hyperlinkcolor" val="tx"/>
                    </a:ext>
                  </a:extLst>
                </a:hlinkClick>
              </a:rPr>
              <a:t>https://www.sciencedirect.com/topics/computer-science/asymmetric-cryptography</a:t>
            </a:r>
            <a:r>
              <a:rPr lang="bg-BG" sz="1400" dirty="0"/>
              <a:t> ; </a:t>
            </a:r>
            <a:r>
              <a:rPr lang="bg-BG" sz="1400" u="sng" dirty="0">
                <a:hlinkClick r:id="rId31">
                  <a:extLst>
                    <a:ext uri="{A12FA001-AC4F-418D-AE19-62706E023703}">
                      <ahyp:hlinkClr xmlns:ahyp="http://schemas.microsoft.com/office/drawing/2018/hyperlinkcolor" val="tx"/>
                    </a:ext>
                  </a:extLst>
                </a:hlinkClick>
              </a:rPr>
              <a:t>https://www.webmasterview.com/2011/03/server-security-threats/</a:t>
            </a:r>
            <a:r>
              <a:rPr lang="bg-BG" sz="1400" dirty="0"/>
              <a:t> ; </a:t>
            </a:r>
            <a:r>
              <a:rPr lang="bg-BG" sz="1400" u="sng" dirty="0">
                <a:hlinkClick r:id="rId32">
                  <a:extLst>
                    <a:ext uri="{A12FA001-AC4F-418D-AE19-62706E023703}">
                      <ahyp:hlinkClr xmlns:ahyp="http://schemas.microsoft.com/office/drawing/2018/hyperlinkcolor" val="tx"/>
                    </a:ext>
                  </a:extLst>
                </a:hlinkClick>
              </a:rPr>
              <a:t>https://usa.kaspersky.com/resource-center/definitions/firewall</a:t>
            </a:r>
            <a:endParaRPr sz="1400" b="1" dirty="0"/>
          </a:p>
          <a:p>
            <a:pPr marL="0" lvl="0" indent="0" algn="l" rtl="0">
              <a:lnSpc>
                <a:spcPct val="100000"/>
              </a:lnSpc>
              <a:spcBef>
                <a:spcPts val="1200"/>
              </a:spcBef>
              <a:spcAft>
                <a:spcPts val="0"/>
              </a:spcAft>
              <a:buClr>
                <a:schemeClr val="dk1"/>
              </a:buClr>
              <a:buSzPts val="1100"/>
              <a:buFont typeface="Arial"/>
              <a:buNone/>
            </a:pPr>
            <a:r>
              <a:rPr lang="bg-BG" sz="1400" b="1" u="sng" dirty="0"/>
              <a:t>Практическа част</a:t>
            </a:r>
            <a:r>
              <a:rPr lang="bg-BG" sz="1400" u="sng" dirty="0"/>
              <a:t>:</a:t>
            </a:r>
            <a:endParaRPr sz="1400" u="sng" dirty="0"/>
          </a:p>
          <a:p>
            <a:pPr marL="0" lvl="0" indent="0" algn="l" rtl="0">
              <a:lnSpc>
                <a:spcPct val="100000"/>
              </a:lnSpc>
              <a:spcBef>
                <a:spcPts val="1200"/>
              </a:spcBef>
              <a:spcAft>
                <a:spcPts val="0"/>
              </a:spcAft>
              <a:buClr>
                <a:schemeClr val="dk1"/>
              </a:buClr>
              <a:buSzPts val="1100"/>
              <a:buFont typeface="Arial"/>
              <a:buNone/>
            </a:pPr>
            <a:r>
              <a:rPr lang="bg-BG" sz="1400" u="sng" dirty="0">
                <a:hlinkClick r:id="rId33">
                  <a:extLst>
                    <a:ext uri="{A12FA001-AC4F-418D-AE19-62706E023703}">
                      <ahyp:hlinkClr xmlns:ahyp="http://schemas.microsoft.com/office/drawing/2018/hyperlinkcolor" val="tx"/>
                    </a:ext>
                  </a:extLst>
                </a:hlinkClick>
              </a:rPr>
              <a:t>https://bg.if-koubou.com/articles/how-to/how-to-create-a-software-raid-array-in-windows-7.html</a:t>
            </a:r>
            <a:r>
              <a:rPr lang="bg-BG" sz="1400" dirty="0"/>
              <a:t> ;</a:t>
            </a:r>
            <a:r>
              <a:rPr lang="en-US" sz="1400" dirty="0"/>
              <a:t> </a:t>
            </a:r>
            <a:r>
              <a:rPr lang="bg-BG" sz="1400" u="sng" dirty="0">
                <a:hlinkClick r:id="rId34">
                  <a:extLst>
                    <a:ext uri="{A12FA001-AC4F-418D-AE19-62706E023703}">
                      <ahyp:hlinkClr xmlns:ahyp="http://schemas.microsoft.com/office/drawing/2018/hyperlinkcolor" val="tx"/>
                    </a:ext>
                  </a:extLst>
                </a:hlinkClick>
              </a:rPr>
              <a:t>https://computingforgeeks.com/install-windows-server-2019/</a:t>
            </a:r>
            <a:endParaRPr sz="1400" u="sng" dirty="0"/>
          </a:p>
          <a:p>
            <a:pPr marL="0" lvl="0" indent="0" algn="l" rtl="0">
              <a:lnSpc>
                <a:spcPct val="100000"/>
              </a:lnSpc>
              <a:spcBef>
                <a:spcPts val="1200"/>
              </a:spcBef>
              <a:spcAft>
                <a:spcPts val="1200"/>
              </a:spcAft>
              <a:buClr>
                <a:schemeClr val="dk1"/>
              </a:buClr>
              <a:buSzPts val="1100"/>
              <a:buFont typeface="Arial"/>
              <a:buNone/>
            </a:pPr>
            <a:r>
              <a:rPr lang="bg-BG" sz="1400" u="sng" dirty="0">
                <a:hlinkClick r:id="rId35">
                  <a:extLst>
                    <a:ext uri="{A12FA001-AC4F-418D-AE19-62706E023703}">
                      <ahyp:hlinkClr xmlns:ahyp="http://schemas.microsoft.com/office/drawing/2018/hyperlinkcolor" val="tx"/>
                    </a:ext>
                  </a:extLst>
                </a:hlinkClick>
              </a:rPr>
              <a:t>https://youtu.be/RkZjx-1cVCM</a:t>
            </a:r>
            <a:r>
              <a:rPr lang="bg-BG" sz="1400" u="sng" dirty="0"/>
              <a:t> ; https://youtu.be/SwicvNPg4QU</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
          <p:cNvSpPr txBox="1">
            <a:spLocks noGrp="1"/>
          </p:cNvSpPr>
          <p:nvPr>
            <p:ph type="title" idx="4294967295"/>
          </p:nvPr>
        </p:nvSpPr>
        <p:spPr>
          <a:xfrm>
            <a:off x="0" y="-65088"/>
            <a:ext cx="12134850" cy="1325563"/>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4000" i="0" u="none" strike="noStrike" cap="none" dirty="0">
                <a:solidFill>
                  <a:srgbClr val="000000"/>
                </a:solidFill>
                <a:latin typeface="Arial" panose="020B0604020202020204" pitchFamily="34" charset="0"/>
                <a:cs typeface="Arial" panose="020B0604020202020204" pitchFamily="34" charset="0"/>
              </a:rPr>
              <a:t>Съдържание</a:t>
            </a:r>
            <a:endParaRPr sz="4000" i="0" u="none" strike="noStrike" cap="none" dirty="0">
              <a:latin typeface="Arial" panose="020B0604020202020204" pitchFamily="34" charset="0"/>
              <a:cs typeface="Arial" panose="020B0604020202020204" pitchFamily="34" charset="0"/>
            </a:endParaRPr>
          </a:p>
        </p:txBody>
      </p:sp>
      <p:sp>
        <p:nvSpPr>
          <p:cNvPr id="204" name="Google Shape;204;p1"/>
          <p:cNvSpPr txBox="1">
            <a:spLocks noGrp="1"/>
          </p:cNvSpPr>
          <p:nvPr>
            <p:ph type="body" idx="4294967295"/>
          </p:nvPr>
        </p:nvSpPr>
        <p:spPr>
          <a:xfrm>
            <a:off x="809625" y="863599"/>
            <a:ext cx="10515600" cy="5395913"/>
          </a:xfrm>
          <a:prstGeom prst="rect">
            <a:avLst/>
          </a:prstGeom>
          <a:noFill/>
          <a:ln>
            <a:noFill/>
          </a:ln>
        </p:spPr>
        <p:txBody>
          <a:bodyPr spcFirstLastPara="1" wrap="square" lIns="90000" tIns="45000" rIns="90000" bIns="45000" anchor="ctr" anchorCtr="0">
            <a:noAutofit/>
          </a:bodyPr>
          <a:lstStyle/>
          <a:p>
            <a:pPr marL="0" lvl="0" indent="0" algn="l" rtl="0">
              <a:lnSpc>
                <a:spcPct val="100000"/>
              </a:lnSpc>
              <a:spcBef>
                <a:spcPts val="1200"/>
              </a:spcBef>
              <a:spcAft>
                <a:spcPts val="0"/>
              </a:spcAft>
              <a:buClr>
                <a:schemeClr val="dk1"/>
              </a:buClr>
              <a:buSzPts val="1100"/>
              <a:buFont typeface="Arial"/>
              <a:buNone/>
            </a:pPr>
            <a:r>
              <a:rPr lang="bg-BG" sz="1700" dirty="0">
                <a:solidFill>
                  <a:schemeClr val="dk1"/>
                </a:solidFill>
                <a:latin typeface="Arial" panose="020B0604020202020204" pitchFamily="34" charset="0"/>
                <a:cs typeface="Arial" panose="020B0604020202020204" pitchFamily="34" charset="0"/>
              </a:rPr>
              <a:t>	</a:t>
            </a:r>
            <a:endParaRPr sz="1700"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УВОД</a:t>
            </a:r>
            <a:r>
              <a:rPr lang="bg-BG" sz="1700" dirty="0">
                <a:solidFill>
                  <a:schemeClr val="dk1"/>
                </a:solidFill>
                <a:latin typeface="Arial" panose="020B0604020202020204" pitchFamily="34" charset="0"/>
                <a:cs typeface="Arial" panose="020B0604020202020204" pitchFamily="34" charset="0"/>
              </a:rPr>
              <a:t> </a:t>
            </a:r>
            <a:endParaRPr lang="en-US" sz="1700"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Основна част</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dirty="0">
                <a:solidFill>
                  <a:schemeClr val="dk1"/>
                </a:solidFill>
                <a:latin typeface="Arial" panose="020B0604020202020204" pitchFamily="34" charset="0"/>
                <a:cs typeface="Arial" panose="020B0604020202020204" pitchFamily="34" charset="0"/>
              </a:rPr>
              <a:t>I. </a:t>
            </a:r>
            <a:r>
              <a:rPr lang="bg-BG" sz="1700" b="1" dirty="0">
                <a:solidFill>
                  <a:schemeClr val="dk1"/>
                </a:solidFill>
                <a:latin typeface="Arial" panose="020B0604020202020204" pitchFamily="34" charset="0"/>
                <a:cs typeface="Arial" panose="020B0604020202020204" pitchFamily="34" charset="0"/>
              </a:rPr>
              <a:t>ПЪРВА ЧАСТ – ЗАПОМНЯЩИ УСТРОЙСТВА В СЪРВЪРНИ КОНФИГУРАЦИИ</a:t>
            </a:r>
            <a:endParaRPr sz="1700" b="1" dirty="0">
              <a:solidFill>
                <a:schemeClr val="dk1"/>
              </a:solidFill>
              <a:latin typeface="Arial" panose="020B0604020202020204" pitchFamily="34" charset="0"/>
              <a:cs typeface="Arial" panose="020B0604020202020204" pitchFamily="34" charset="0"/>
            </a:endParaRPr>
          </a:p>
          <a:p>
            <a:pPr marL="0" lvl="0" indent="0" algn="just"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Флопи диск/FDD</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Твърд диск/HDD</a:t>
            </a:r>
            <a:r>
              <a:rPr lang="bg-BG" sz="1700" dirty="0">
                <a:solidFill>
                  <a:schemeClr val="dk1"/>
                </a:solidFill>
                <a:latin typeface="Arial" panose="020B0604020202020204" pitchFamily="34" charset="0"/>
                <a:cs typeface="Arial" panose="020B0604020202020204" pitchFamily="34" charset="0"/>
              </a:rPr>
              <a:t>; </a:t>
            </a:r>
            <a:r>
              <a:rPr lang="bg-BG" sz="1700" b="1" dirty="0" err="1">
                <a:solidFill>
                  <a:schemeClr val="dk1"/>
                </a:solidFill>
                <a:latin typeface="Arial" panose="020B0604020202020204" pitchFamily="34" charset="0"/>
                <a:cs typeface="Arial" panose="020B0604020202020204" pitchFamily="34" charset="0"/>
              </a:rPr>
              <a:t>Солид</a:t>
            </a:r>
            <a:r>
              <a:rPr lang="bg-BG" sz="1700" b="1" dirty="0">
                <a:solidFill>
                  <a:schemeClr val="dk1"/>
                </a:solidFill>
                <a:latin typeface="Arial" panose="020B0604020202020204" pitchFamily="34" charset="0"/>
                <a:cs typeface="Arial" panose="020B0604020202020204" pitchFamily="34" charset="0"/>
              </a:rPr>
              <a:t> </a:t>
            </a:r>
            <a:r>
              <a:rPr lang="bg-BG" sz="1700" b="1" dirty="0" err="1">
                <a:solidFill>
                  <a:schemeClr val="dk1"/>
                </a:solidFill>
                <a:latin typeface="Arial" panose="020B0604020202020204" pitchFamily="34" charset="0"/>
                <a:cs typeface="Arial" panose="020B0604020202020204" pitchFamily="34" charset="0"/>
              </a:rPr>
              <a:t>стейт</a:t>
            </a:r>
            <a:r>
              <a:rPr lang="bg-BG" sz="1700" b="1" dirty="0">
                <a:solidFill>
                  <a:schemeClr val="dk1"/>
                </a:solidFill>
                <a:latin typeface="Arial" panose="020B0604020202020204" pitchFamily="34" charset="0"/>
                <a:cs typeface="Arial" panose="020B0604020202020204" pitchFamily="34" charset="0"/>
              </a:rPr>
              <a:t> драйв/SSD</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Оптични дискови устройства</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dirty="0">
                <a:solidFill>
                  <a:schemeClr val="dk1"/>
                </a:solidFill>
                <a:latin typeface="Arial" panose="020B0604020202020204" pitchFamily="34" charset="0"/>
                <a:cs typeface="Arial" panose="020B0604020202020204" pitchFamily="34" charset="0"/>
              </a:rPr>
              <a:t>II. </a:t>
            </a:r>
            <a:r>
              <a:rPr lang="bg-BG" sz="1700" b="1" dirty="0">
                <a:solidFill>
                  <a:schemeClr val="dk1"/>
                </a:solidFill>
                <a:latin typeface="Arial" panose="020B0604020202020204" pitchFamily="34" charset="0"/>
                <a:cs typeface="Arial" panose="020B0604020202020204" pitchFamily="34" charset="0"/>
              </a:rPr>
              <a:t>ВТОРА ЧАСТ </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СЪРВЪРИ </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СЪЩНОСТ, ХАРАКТЕРИСТИКИ И КЛАСИФИКАЦИЯ. RAID МАСИВИ</a:t>
            </a:r>
            <a:endParaRPr sz="1700" b="1" dirty="0">
              <a:solidFill>
                <a:schemeClr val="dk1"/>
              </a:solidFill>
              <a:latin typeface="Arial" panose="020B0604020202020204" pitchFamily="34" charset="0"/>
              <a:cs typeface="Arial" panose="020B0604020202020204" pitchFamily="34" charset="0"/>
            </a:endParaRPr>
          </a:p>
          <a:p>
            <a:pPr marL="0" lvl="0" indent="0" algn="just"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Сървър/Server</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Конфигуриране на дискове</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RAID масиви</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dirty="0">
                <a:solidFill>
                  <a:schemeClr val="dk1"/>
                </a:solidFill>
                <a:latin typeface="Arial" panose="020B0604020202020204" pitchFamily="34" charset="0"/>
                <a:cs typeface="Arial" panose="020B0604020202020204" pitchFamily="34" charset="0"/>
              </a:rPr>
              <a:t>III. </a:t>
            </a:r>
            <a:r>
              <a:rPr lang="bg-BG" sz="1700" b="1" dirty="0">
                <a:solidFill>
                  <a:schemeClr val="dk1"/>
                </a:solidFill>
                <a:latin typeface="Arial" panose="020B0604020202020204" pitchFamily="34" charset="0"/>
                <a:cs typeface="Arial" panose="020B0604020202020204" pitchFamily="34" charset="0"/>
              </a:rPr>
              <a:t>ТРЕТА ЧАСТ – ЗАПЛАХИ И МЕТОДИ ЗА ЗАЩИТА НА СЪРВЪРА</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Заплахи за сигурността на сървъра</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Мерки за защита</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Защитна стена/</a:t>
            </a:r>
            <a:r>
              <a:rPr lang="bg-BG" sz="1700" b="1" dirty="0" err="1">
                <a:solidFill>
                  <a:schemeClr val="dk1"/>
                </a:solidFill>
                <a:latin typeface="Arial" panose="020B0604020202020204" pitchFamily="34" charset="0"/>
                <a:cs typeface="Arial" panose="020B0604020202020204" pitchFamily="34" charset="0"/>
              </a:rPr>
              <a:t>Firewall</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Антивирусен софтуер/</a:t>
            </a:r>
            <a:r>
              <a:rPr lang="bg-BG" sz="1700" b="1" dirty="0" err="1">
                <a:solidFill>
                  <a:schemeClr val="dk1"/>
                </a:solidFill>
                <a:latin typeface="Arial" panose="020B0604020202020204" pitchFamily="34" charset="0"/>
                <a:cs typeface="Arial" panose="020B0604020202020204" pitchFamily="34" charset="0"/>
              </a:rPr>
              <a:t>Antivirus</a:t>
            </a:r>
            <a:r>
              <a:rPr lang="bg-BG" sz="1700" b="1" dirty="0">
                <a:solidFill>
                  <a:schemeClr val="dk1"/>
                </a:solidFill>
                <a:latin typeface="Arial" panose="020B0604020202020204" pitchFamily="34" charset="0"/>
                <a:cs typeface="Arial" panose="020B0604020202020204" pitchFamily="34" charset="0"/>
              </a:rPr>
              <a:t> </a:t>
            </a:r>
            <a:r>
              <a:rPr lang="bg-BG" sz="1700" b="1" dirty="0" err="1">
                <a:solidFill>
                  <a:schemeClr val="dk1"/>
                </a:solidFill>
                <a:latin typeface="Arial" panose="020B0604020202020204" pitchFamily="34" charset="0"/>
                <a:cs typeface="Arial" panose="020B0604020202020204" pitchFamily="34" charset="0"/>
              </a:rPr>
              <a:t>software</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Криптиране/</a:t>
            </a:r>
            <a:r>
              <a:rPr lang="bg-BG" sz="1700" b="1" dirty="0" err="1">
                <a:solidFill>
                  <a:schemeClr val="dk1"/>
                </a:solidFill>
                <a:latin typeface="Arial" panose="020B0604020202020204" pitchFamily="34" charset="0"/>
                <a:cs typeface="Arial" panose="020B0604020202020204" pitchFamily="34" charset="0"/>
              </a:rPr>
              <a:t>Encryption</a:t>
            </a:r>
            <a:r>
              <a:rPr lang="bg-BG" sz="1700" dirty="0">
                <a:solidFill>
                  <a:schemeClr val="dk1"/>
                </a:solidFill>
                <a:latin typeface="Arial" panose="020B0604020202020204" pitchFamily="34" charset="0"/>
                <a:cs typeface="Arial" panose="020B0604020202020204" pitchFamily="34" charset="0"/>
              </a:rPr>
              <a:t>;</a:t>
            </a:r>
            <a:r>
              <a:rPr lang="bg-BG" sz="1700" b="1" dirty="0">
                <a:solidFill>
                  <a:schemeClr val="dk1"/>
                </a:solidFill>
                <a:latin typeface="Arial" panose="020B0604020202020204" pitchFamily="34" charset="0"/>
                <a:cs typeface="Arial" panose="020B0604020202020204" pitchFamily="34" charset="0"/>
              </a:rPr>
              <a:t> Бекъп/</a:t>
            </a:r>
            <a:r>
              <a:rPr lang="bg-BG" sz="1700" b="1" dirty="0" err="1">
                <a:solidFill>
                  <a:schemeClr val="dk1"/>
                </a:solidFill>
                <a:latin typeface="Arial" panose="020B0604020202020204" pitchFamily="34" charset="0"/>
                <a:cs typeface="Arial" panose="020B0604020202020204" pitchFamily="34" charset="0"/>
              </a:rPr>
              <a:t>Backup</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Архивиране/Data </a:t>
            </a:r>
            <a:r>
              <a:rPr lang="bg-BG" sz="1700" b="1" dirty="0" err="1">
                <a:solidFill>
                  <a:schemeClr val="dk1"/>
                </a:solidFill>
                <a:latin typeface="Arial" panose="020B0604020202020204" pitchFamily="34" charset="0"/>
                <a:cs typeface="Arial" panose="020B0604020202020204" pitchFamily="34" charset="0"/>
              </a:rPr>
              <a:t>archiving</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Практическа част</a:t>
            </a:r>
          </a:p>
          <a:p>
            <a:pPr marL="0" lvl="0" indent="0" algn="l" rtl="0">
              <a:lnSpc>
                <a:spcPct val="100000"/>
              </a:lnSpc>
              <a:spcBef>
                <a:spcPts val="1200"/>
              </a:spcBef>
              <a:spcAft>
                <a:spcPts val="0"/>
              </a:spcAft>
              <a:buClr>
                <a:schemeClr val="dk1"/>
              </a:buClr>
              <a:buSzPts val="1100"/>
              <a:buFont typeface="Arial"/>
              <a:buNone/>
            </a:pPr>
            <a:r>
              <a:rPr lang="bg-BG" sz="1700" dirty="0">
                <a:solidFill>
                  <a:schemeClr val="dk1"/>
                </a:solidFill>
                <a:latin typeface="Arial" panose="020B0604020202020204" pitchFamily="34" charset="0"/>
                <a:cs typeface="Arial" panose="020B0604020202020204" pitchFamily="34" charset="0"/>
              </a:rPr>
              <a:t>IV. </a:t>
            </a:r>
            <a:r>
              <a:rPr lang="bg-BG" sz="1700" b="1" dirty="0">
                <a:solidFill>
                  <a:schemeClr val="dk1"/>
                </a:solidFill>
                <a:latin typeface="Arial" panose="020B0604020202020204" pitchFamily="34" charset="0"/>
                <a:cs typeface="Arial" panose="020B0604020202020204" pitchFamily="34" charset="0"/>
              </a:rPr>
              <a:t>ЧЕТВЪРТА ЧАСТ – ПРАКТИЧЕСКА ПОСТАНОВКА</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Изграждане на сървър под операционна среда Windows Server 2019</a:t>
            </a:r>
            <a:r>
              <a:rPr lang="bg-BG" sz="1700" dirty="0">
                <a:solidFill>
                  <a:schemeClr val="dk1"/>
                </a:solidFill>
                <a:latin typeface="Arial" panose="020B0604020202020204" pitchFamily="34" charset="0"/>
                <a:cs typeface="Arial" panose="020B0604020202020204" pitchFamily="34" charset="0"/>
              </a:rPr>
              <a:t>; </a:t>
            </a:r>
            <a:r>
              <a:rPr lang="bg-BG" sz="1700" b="1" dirty="0">
                <a:solidFill>
                  <a:schemeClr val="dk1"/>
                </a:solidFill>
                <a:latin typeface="Arial" panose="020B0604020202020204" pitchFamily="34" charset="0"/>
                <a:cs typeface="Arial" panose="020B0604020202020204" pitchFamily="34" charset="0"/>
              </a:rPr>
              <a:t>Изграждане на софтуерен RAID масив под Windows Server 2019</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ИЗВОДИ, ОБОБЩЕНИЕ И ЗАКЛЮЧЕНИЕ</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ИЗТОЧНИЦИ</a:t>
            </a:r>
            <a:endParaRPr sz="1700" b="1" dirty="0">
              <a:solidFill>
                <a:schemeClr val="dk1"/>
              </a:solidFill>
              <a:latin typeface="Arial" panose="020B0604020202020204" pitchFamily="34" charset="0"/>
              <a:cs typeface="Arial" panose="020B0604020202020204" pitchFamily="34" charset="0"/>
            </a:endParaRPr>
          </a:p>
          <a:p>
            <a:pPr marL="0" lvl="0" indent="0" algn="l" rtl="0">
              <a:lnSpc>
                <a:spcPct val="100000"/>
              </a:lnSpc>
              <a:spcBef>
                <a:spcPts val="1200"/>
              </a:spcBef>
              <a:spcAft>
                <a:spcPts val="1200"/>
              </a:spcAft>
              <a:buClr>
                <a:schemeClr val="dk1"/>
              </a:buClr>
              <a:buSzPts val="1100"/>
              <a:buFont typeface="Arial"/>
              <a:buNone/>
            </a:pPr>
            <a:r>
              <a:rPr lang="bg-BG" sz="1700" b="1" dirty="0">
                <a:solidFill>
                  <a:schemeClr val="dk1"/>
                </a:solidFill>
                <a:latin typeface="Arial" panose="020B0604020202020204" pitchFamily="34" charset="0"/>
                <a:cs typeface="Arial" panose="020B0604020202020204" pitchFamily="34" charset="0"/>
              </a:rPr>
              <a:t>ПРИЛОЖЕНИЕ</a:t>
            </a:r>
            <a:endParaRPr sz="1700" b="1" dirty="0">
              <a:solidFill>
                <a:schemeClr val="dk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0021"/>
        </a:solidFill>
        <a:effectLst/>
      </p:bgPr>
    </p:bg>
    <p:spTree>
      <p:nvGrpSpPr>
        <p:cNvPr id="1" name="Shape 329"/>
        <p:cNvGrpSpPr/>
        <p:nvPr/>
      </p:nvGrpSpPr>
      <p:grpSpPr>
        <a:xfrm>
          <a:off x="0" y="0"/>
          <a:ext cx="0" cy="0"/>
          <a:chOff x="0" y="0"/>
          <a:chExt cx="0" cy="0"/>
        </a:xfrm>
      </p:grpSpPr>
      <p:sp>
        <p:nvSpPr>
          <p:cNvPr id="330" name="Google Shape;330;g1266c50a200_0_10"/>
          <p:cNvSpPr txBox="1">
            <a:spLocks noGrp="1"/>
          </p:cNvSpPr>
          <p:nvPr>
            <p:ph type="title"/>
          </p:nvPr>
        </p:nvSpPr>
        <p:spPr>
          <a:xfrm>
            <a:off x="1451579" y="764450"/>
            <a:ext cx="9603275" cy="10492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bg-BG" sz="4000" dirty="0">
                <a:latin typeface="Arial" panose="020B0604020202020204" pitchFamily="34" charset="0"/>
                <a:cs typeface="Arial" panose="020B0604020202020204" pitchFamily="34" charset="0"/>
              </a:rPr>
              <a:t>Най-важни постигнати цели	</a:t>
            </a:r>
            <a:endParaRPr sz="4000" dirty="0">
              <a:latin typeface="Arial" panose="020B0604020202020204" pitchFamily="34" charset="0"/>
              <a:cs typeface="Arial" panose="020B0604020202020204" pitchFamily="34" charset="0"/>
            </a:endParaRPr>
          </a:p>
        </p:txBody>
      </p:sp>
      <p:sp>
        <p:nvSpPr>
          <p:cNvPr id="331" name="Google Shape;331;g1266c50a200_0_10"/>
          <p:cNvSpPr txBox="1">
            <a:spLocks noGrp="1"/>
          </p:cNvSpPr>
          <p:nvPr>
            <p:ph idx="1"/>
          </p:nvPr>
        </p:nvSpPr>
        <p:spPr>
          <a:xfrm>
            <a:off x="1451579" y="1891839"/>
            <a:ext cx="10404359" cy="4077818"/>
          </a:xfrm>
          <a:prstGeom prst="rect">
            <a:avLst/>
          </a:prstGeom>
        </p:spPr>
        <p:txBody>
          <a:bodyPr spcFirstLastPara="1" wrap="square" lIns="0" tIns="0" rIns="0" bIns="0" anchor="t" anchorCtr="0">
            <a:normAutofit lnSpcReduction="10000"/>
          </a:bodyPr>
          <a:lstStyle/>
          <a:p>
            <a:pPr marL="0" lvl="0" indent="0" algn="l" rtl="0">
              <a:lnSpc>
                <a:spcPct val="150000"/>
              </a:lnSpc>
              <a:spcBef>
                <a:spcPts val="0"/>
              </a:spcBef>
              <a:spcAft>
                <a:spcPts val="0"/>
              </a:spcAft>
              <a:buNone/>
            </a:pPr>
            <a:r>
              <a:rPr lang="bg-BG" sz="1900" i="1" dirty="0">
                <a:solidFill>
                  <a:schemeClr val="dk1"/>
                </a:solidFill>
                <a:latin typeface="Arial" panose="020B0604020202020204" pitchFamily="34" charset="0"/>
                <a:cs typeface="Arial" panose="020B0604020202020204" pitchFamily="34" charset="0"/>
              </a:rPr>
              <a:t>– </a:t>
            </a:r>
            <a:r>
              <a:rPr lang="bg-BG" sz="1900" dirty="0">
                <a:solidFill>
                  <a:schemeClr val="tx1"/>
                </a:solidFill>
                <a:latin typeface="Arial" panose="020B0604020202020204" pitchFamily="34" charset="0"/>
                <a:cs typeface="Arial" panose="020B0604020202020204" pitchFamily="34" charset="0"/>
              </a:rPr>
              <a:t>Направена е справка със съвременни източници за това какви носители на данни се използват в различните сървърни конфигурации;</a:t>
            </a:r>
          </a:p>
          <a:p>
            <a:pPr marL="0" lvl="0" indent="0" algn="l" rtl="0">
              <a:lnSpc>
                <a:spcPct val="150000"/>
              </a:lnSpc>
              <a:spcBef>
                <a:spcPts val="0"/>
              </a:spcBef>
              <a:spcAft>
                <a:spcPts val="0"/>
              </a:spcAft>
              <a:buNone/>
            </a:pPr>
            <a:endParaRPr lang="bg-BG" sz="1900" dirty="0">
              <a:solidFill>
                <a:schemeClr val="tx1"/>
              </a:solidFill>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bg-BG" sz="1900" dirty="0">
                <a:solidFill>
                  <a:schemeClr val="tx1"/>
                </a:solidFill>
                <a:latin typeface="Arial" panose="020B0604020202020204" pitchFamily="34" charset="0"/>
                <a:cs typeface="Arial" panose="020B0604020202020204" pitchFamily="34" charset="0"/>
              </a:rPr>
              <a:t> </a:t>
            </a:r>
            <a:r>
              <a:rPr lang="bg-BG" sz="1900" i="1" dirty="0">
                <a:solidFill>
                  <a:schemeClr val="dk1"/>
                </a:solidFill>
                <a:latin typeface="Arial" panose="020B0604020202020204" pitchFamily="34" charset="0"/>
                <a:cs typeface="Arial" panose="020B0604020202020204" pitchFamily="34" charset="0"/>
              </a:rPr>
              <a:t>–</a:t>
            </a:r>
            <a:r>
              <a:rPr lang="bg-BG" sz="1900" dirty="0">
                <a:solidFill>
                  <a:schemeClr val="tx1"/>
                </a:solidFill>
                <a:latin typeface="Arial" panose="020B0604020202020204" pitchFamily="34" charset="0"/>
                <a:cs typeface="Arial" panose="020B0604020202020204" pitchFamily="34" charset="0"/>
              </a:rPr>
              <a:t> Обобщена е информацията за най-важните заплахи за сървърните конфигурации и методите с които можем да се предпазим от тях;</a:t>
            </a:r>
            <a:endParaRPr lang="en-US" sz="1900" dirty="0">
              <a:solidFill>
                <a:schemeClr val="tx1"/>
              </a:solidFill>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endParaRPr lang="bg-BG" sz="1900" dirty="0">
              <a:solidFill>
                <a:schemeClr val="tx1"/>
              </a:solidFill>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bg-BG" sz="1900" dirty="0">
                <a:solidFill>
                  <a:schemeClr val="tx1"/>
                </a:solidFill>
                <a:latin typeface="Arial" panose="020B0604020202020204" pitchFamily="34" charset="0"/>
                <a:cs typeface="Arial" panose="020B0604020202020204" pitchFamily="34" charset="0"/>
              </a:rPr>
              <a:t> </a:t>
            </a:r>
            <a:r>
              <a:rPr lang="bg-BG" sz="1900" i="1" dirty="0">
                <a:solidFill>
                  <a:schemeClr val="dk1"/>
                </a:solidFill>
                <a:latin typeface="Arial" panose="020B0604020202020204" pitchFamily="34" charset="0"/>
                <a:cs typeface="Arial" panose="020B0604020202020204" pitchFamily="34" charset="0"/>
              </a:rPr>
              <a:t>– </a:t>
            </a:r>
            <a:r>
              <a:rPr lang="bg-BG" sz="1900" dirty="0">
                <a:solidFill>
                  <a:schemeClr val="tx1"/>
                </a:solidFill>
                <a:latin typeface="Arial" panose="020B0604020202020204" pitchFamily="34" charset="0"/>
                <a:cs typeface="Arial" panose="020B0604020202020204" pitchFamily="34" charset="0"/>
              </a:rPr>
              <a:t>Физически е реализирано и описано изграждането на </a:t>
            </a:r>
            <a:r>
              <a:rPr lang="en-US" sz="1900" dirty="0">
                <a:solidFill>
                  <a:schemeClr val="tx1"/>
                </a:solidFill>
                <a:latin typeface="Arial" panose="020B0604020202020204" pitchFamily="34" charset="0"/>
                <a:cs typeface="Arial" panose="020B0604020202020204" pitchFamily="34" charset="0"/>
              </a:rPr>
              <a:t>RAID</a:t>
            </a:r>
            <a:r>
              <a:rPr lang="bg-BG" sz="1900" dirty="0">
                <a:solidFill>
                  <a:schemeClr val="tx1"/>
                </a:solidFill>
                <a:latin typeface="Arial" panose="020B0604020202020204" pitchFamily="34" charset="0"/>
                <a:cs typeface="Arial" panose="020B0604020202020204" pitchFamily="34" charset="0"/>
              </a:rPr>
              <a:t> масив под</a:t>
            </a:r>
            <a:r>
              <a:rPr lang="en-US" sz="1900" dirty="0">
                <a:solidFill>
                  <a:schemeClr val="tx1"/>
                </a:solidFill>
                <a:latin typeface="Arial" panose="020B0604020202020204" pitchFamily="34" charset="0"/>
                <a:cs typeface="Arial" panose="020B0604020202020204" pitchFamily="34" charset="0"/>
              </a:rPr>
              <a:t> </a:t>
            </a:r>
            <a:r>
              <a:rPr lang="bg-BG" sz="1900" dirty="0">
                <a:solidFill>
                  <a:schemeClr val="tx1"/>
                </a:solidFill>
                <a:latin typeface="Arial" panose="020B0604020202020204" pitchFamily="34" charset="0"/>
                <a:cs typeface="Arial" panose="020B0604020202020204" pitchFamily="34" charset="0"/>
              </a:rPr>
              <a:t>сървърна операционна система </a:t>
            </a:r>
            <a:r>
              <a:rPr lang="en-US" sz="1900" dirty="0">
                <a:solidFill>
                  <a:schemeClr val="tx1"/>
                </a:solidFill>
                <a:latin typeface="Arial" panose="020B0604020202020204" pitchFamily="34" charset="0"/>
                <a:cs typeface="Arial" panose="020B0604020202020204" pitchFamily="34" charset="0"/>
              </a:rPr>
              <a:t>Windows 2019</a:t>
            </a:r>
            <a:r>
              <a:rPr lang="bg-BG" sz="1900" dirty="0">
                <a:solidFill>
                  <a:schemeClr val="tx1"/>
                </a:solidFill>
                <a:latin typeface="Arial" panose="020B0604020202020204" pitchFamily="34" charset="0"/>
                <a:cs typeface="Arial" panose="020B0604020202020204" pitchFamily="34" charset="0"/>
              </a:rPr>
              <a:t>.</a:t>
            </a:r>
            <a:endParaRPr lang="en-US" sz="1900" dirty="0">
              <a:solidFill>
                <a:schemeClr val="tx1"/>
              </a:solidFill>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endParaRPr lang="bg-BG" sz="1900" dirty="0">
              <a:solidFill>
                <a:schemeClr val="tx1"/>
              </a:solidFill>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bg-BG" sz="1900" i="1" dirty="0">
                <a:solidFill>
                  <a:schemeClr val="dk1"/>
                </a:solidFill>
                <a:latin typeface="Arial" panose="020B0604020202020204" pitchFamily="34" charset="0"/>
                <a:cs typeface="Arial" panose="020B0604020202020204" pitchFamily="34" charset="0"/>
              </a:rPr>
              <a:t>– </a:t>
            </a:r>
            <a:r>
              <a:rPr lang="bg-BG" sz="1900" dirty="0">
                <a:solidFill>
                  <a:schemeClr val="dk1"/>
                </a:solidFill>
                <a:latin typeface="Arial" panose="020B0604020202020204" pitchFamily="34" charset="0"/>
                <a:cs typeface="Arial" panose="020B0604020202020204" pitchFamily="34" charset="0"/>
              </a:rPr>
              <a:t>Изготвен е клип, в който е демонстрирано успешно инсталиране на </a:t>
            </a:r>
            <a:r>
              <a:rPr lang="en-US" sz="1900" dirty="0">
                <a:solidFill>
                  <a:schemeClr val="dk1"/>
                </a:solidFill>
                <a:latin typeface="Arial" panose="020B0604020202020204" pitchFamily="34" charset="0"/>
                <a:cs typeface="Arial" panose="020B0604020202020204" pitchFamily="34" charset="0"/>
              </a:rPr>
              <a:t>Windows Server 2019.</a:t>
            </a:r>
            <a:endParaRPr sz="1900" dirty="0">
              <a:solidFill>
                <a:srgbClr val="FF0000"/>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sz="1900"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
          <p:cNvSpPr txBox="1">
            <a:spLocks noGrp="1"/>
          </p:cNvSpPr>
          <p:nvPr>
            <p:ph type="title" idx="4294967295"/>
          </p:nvPr>
        </p:nvSpPr>
        <p:spPr>
          <a:xfrm>
            <a:off x="57150" y="114847"/>
            <a:ext cx="12134850" cy="1325563"/>
          </a:xfrm>
          <a:prstGeom prst="rect">
            <a:avLst/>
          </a:prstGeom>
          <a:noFill/>
          <a:ln>
            <a:noFill/>
          </a:ln>
        </p:spPr>
        <p:txBody>
          <a:bodyPr spcFirstLastPara="1" wrap="square" lIns="90000" tIns="45000" rIns="90000" bIns="45000" anchor="ctr" anchorCtr="0">
            <a:noAutofit/>
          </a:bodyPr>
          <a:lstStyle/>
          <a:p>
            <a:pPr marL="0" marR="0" lvl="0" indent="0" algn="ctr" rtl="0">
              <a:lnSpc>
                <a:spcPct val="90000"/>
              </a:lnSpc>
              <a:spcBef>
                <a:spcPts val="0"/>
              </a:spcBef>
              <a:spcAft>
                <a:spcPts val="0"/>
              </a:spcAft>
              <a:buClr>
                <a:srgbClr val="000000"/>
              </a:buClr>
              <a:buSzPts val="4400"/>
              <a:buFont typeface="Calibri"/>
              <a:buNone/>
            </a:pPr>
            <a:r>
              <a:rPr lang="bg-BG" sz="4000" dirty="0">
                <a:latin typeface="Arial" panose="020B0604020202020204" pitchFamily="34" charset="0"/>
                <a:cs typeface="Arial" panose="020B0604020202020204" pitchFamily="34" charset="0"/>
              </a:rPr>
              <a:t>Цели и задачи на дипломния проект</a:t>
            </a:r>
            <a:endParaRPr sz="4000" i="0" u="none" strike="noStrike" cap="none" dirty="0">
              <a:latin typeface="Arial" panose="020B0604020202020204" pitchFamily="34" charset="0"/>
              <a:cs typeface="Arial" panose="020B0604020202020204" pitchFamily="34" charset="0"/>
            </a:endParaRPr>
          </a:p>
        </p:txBody>
      </p:sp>
      <p:sp>
        <p:nvSpPr>
          <p:cNvPr id="204" name="Google Shape;204;p1"/>
          <p:cNvSpPr txBox="1">
            <a:spLocks noGrp="1"/>
          </p:cNvSpPr>
          <p:nvPr>
            <p:ph type="body" idx="4294967295"/>
          </p:nvPr>
        </p:nvSpPr>
        <p:spPr>
          <a:xfrm>
            <a:off x="838200" y="1215289"/>
            <a:ext cx="10515600" cy="5395913"/>
          </a:xfrm>
          <a:prstGeom prst="rect">
            <a:avLst/>
          </a:prstGeom>
          <a:noFill/>
          <a:ln>
            <a:noFill/>
          </a:ln>
        </p:spPr>
        <p:txBody>
          <a:bodyPr spcFirstLastPara="1" wrap="square" lIns="90000" tIns="45000" rIns="90000" bIns="45000" anchor="ctr" anchorCtr="0">
            <a:noAutofit/>
          </a:bodyPr>
          <a:lstStyle/>
          <a:p>
            <a:pPr marL="0" lvl="0" indent="0" algn="l" rtl="0">
              <a:lnSpc>
                <a:spcPct val="150000"/>
              </a:lnSpc>
              <a:spcBef>
                <a:spcPts val="0"/>
              </a:spcBef>
              <a:spcAft>
                <a:spcPts val="0"/>
              </a:spcAft>
              <a:buNone/>
            </a:pPr>
            <a:r>
              <a:rPr lang="ru-RU" sz="1800" dirty="0">
                <a:latin typeface="Arial" panose="020B0604020202020204" pitchFamily="34" charset="0"/>
                <a:cs typeface="Arial" panose="020B0604020202020204" pitchFamily="34" charset="0"/>
              </a:rPr>
              <a:t>1. </a:t>
            </a:r>
            <a:r>
              <a:rPr lang="ru-RU" sz="1800" dirty="0" err="1">
                <a:latin typeface="Arial" panose="020B0604020202020204" pitchFamily="34" charset="0"/>
                <a:cs typeface="Arial" panose="020B0604020202020204" pitchFamily="34" charset="0"/>
              </a:rPr>
              <a:t>Проследяване</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развитието</a:t>
            </a:r>
            <a:r>
              <a:rPr lang="ru-RU" sz="1800" dirty="0">
                <a:latin typeface="Arial" panose="020B0604020202020204" pitchFamily="34" charset="0"/>
                <a:cs typeface="Arial" panose="020B0604020202020204" pitchFamily="34" charset="0"/>
              </a:rPr>
              <a:t> на </a:t>
            </a:r>
            <a:r>
              <a:rPr lang="ru-RU" sz="1800" dirty="0" err="1">
                <a:latin typeface="Arial" panose="020B0604020202020204" pitchFamily="34" charset="0"/>
                <a:cs typeface="Arial" panose="020B0604020202020204" pitchFamily="34" charset="0"/>
              </a:rPr>
              <a:t>запомнящите</a:t>
            </a:r>
            <a:r>
              <a:rPr lang="ru-RU" sz="1800" dirty="0">
                <a:latin typeface="Arial" panose="020B0604020202020204" pitchFamily="34" charset="0"/>
                <a:cs typeface="Arial" panose="020B0604020202020204" pitchFamily="34" charset="0"/>
              </a:rPr>
              <a:t> устройства </a:t>
            </a:r>
            <a:r>
              <a:rPr lang="ru-RU" sz="1800" dirty="0" err="1">
                <a:latin typeface="Arial" panose="020B0604020202020204" pitchFamily="34" charset="0"/>
                <a:cs typeface="Arial" panose="020B0604020202020204" pitchFamily="34" charset="0"/>
              </a:rPr>
              <a:t>през</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годините</a:t>
            </a:r>
            <a:r>
              <a:rPr lang="ru-RU" sz="1800" dirty="0">
                <a:latin typeface="Arial" panose="020B0604020202020204" pitchFamily="34" charset="0"/>
                <a:cs typeface="Arial" panose="020B0604020202020204" pitchFamily="34" charset="0"/>
              </a:rPr>
              <a:t>;</a:t>
            </a:r>
          </a:p>
          <a:p>
            <a:pPr marL="0" lvl="0" indent="0" algn="l" rtl="0">
              <a:lnSpc>
                <a:spcPct val="150000"/>
              </a:lnSpc>
              <a:spcBef>
                <a:spcPts val="0"/>
              </a:spcBef>
              <a:spcAft>
                <a:spcPts val="0"/>
              </a:spcAft>
              <a:buNone/>
            </a:pPr>
            <a:r>
              <a:rPr lang="ru-RU" sz="1800" dirty="0">
                <a:latin typeface="Arial" panose="020B0604020202020204" pitchFamily="34" charset="0"/>
                <a:cs typeface="Arial" panose="020B0604020202020204" pitchFamily="34" charset="0"/>
              </a:rPr>
              <a:t>2. </a:t>
            </a:r>
            <a:r>
              <a:rPr lang="ru-RU" sz="1800" dirty="0" err="1">
                <a:latin typeface="Arial" panose="020B0604020202020204" pitchFamily="34" charset="0"/>
                <a:cs typeface="Arial" panose="020B0604020202020204" pitchFamily="34" charset="0"/>
              </a:rPr>
              <a:t>Класифициране</a:t>
            </a:r>
            <a:r>
              <a:rPr lang="ru-RU" sz="1800" dirty="0">
                <a:latin typeface="Arial" panose="020B0604020202020204" pitchFamily="34" charset="0"/>
                <a:cs typeface="Arial" panose="020B0604020202020204" pitchFamily="34" charset="0"/>
              </a:rPr>
              <a:t> на </a:t>
            </a:r>
            <a:r>
              <a:rPr lang="ru-RU" sz="1800" dirty="0" err="1">
                <a:latin typeface="Arial" panose="020B0604020202020204" pitchFamily="34" charset="0"/>
                <a:cs typeface="Arial" panose="020B0604020202020204" pitchFamily="34" charset="0"/>
              </a:rPr>
              <a:t>сървърите</a:t>
            </a:r>
            <a:r>
              <a:rPr lang="ru-RU" sz="1800" dirty="0">
                <a:latin typeface="Arial" panose="020B0604020202020204" pitchFamily="34" charset="0"/>
                <a:cs typeface="Arial" panose="020B0604020202020204" pitchFamily="34" charset="0"/>
              </a:rPr>
              <a:t> по </a:t>
            </a:r>
            <a:r>
              <a:rPr lang="ru-RU" sz="1800" dirty="0" err="1">
                <a:latin typeface="Arial" panose="020B0604020202020204" pitchFamily="34" charset="0"/>
                <a:cs typeface="Arial" panose="020B0604020202020204" pitchFamily="34" charset="0"/>
              </a:rPr>
              <a:t>различни</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признаци</a:t>
            </a:r>
            <a:r>
              <a:rPr lang="ru-RU"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en-US" sz="1800" dirty="0">
                <a:latin typeface="Arial" panose="020B0604020202020204" pitchFamily="34" charset="0"/>
                <a:cs typeface="Arial" panose="020B0604020202020204" pitchFamily="34" charset="0"/>
              </a:rPr>
              <a:t>3. </a:t>
            </a:r>
            <a:r>
              <a:rPr lang="bg-BG" sz="1800" dirty="0">
                <a:latin typeface="Arial" panose="020B0604020202020204" pitchFamily="34" charset="0"/>
                <a:cs typeface="Arial" panose="020B0604020202020204" pitchFamily="34" charset="0"/>
              </a:rPr>
              <a:t>Заснемане на видеоклип, в който се показват стъпките за инсталация на </a:t>
            </a:r>
            <a:r>
              <a:rPr lang="en-US" sz="1800" dirty="0">
                <a:latin typeface="Arial" panose="020B0604020202020204" pitchFamily="34" charset="0"/>
                <a:cs typeface="Arial" panose="020B0604020202020204" pitchFamily="34" charset="0"/>
              </a:rPr>
              <a:t>Windows Server 2019;</a:t>
            </a:r>
            <a:endParaRPr lang="ru-RU" sz="1800" dirty="0">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en-US" sz="1800" dirty="0">
                <a:solidFill>
                  <a:schemeClr val="dk1"/>
                </a:solidFill>
                <a:latin typeface="Arial" panose="020B0604020202020204" pitchFamily="34" charset="0"/>
                <a:cs typeface="Arial" panose="020B0604020202020204" pitchFamily="34" charset="0"/>
              </a:rPr>
              <a:t>4.</a:t>
            </a:r>
            <a:r>
              <a:rPr lang="ru-RU" sz="1800" dirty="0">
                <a:solidFill>
                  <a:schemeClr val="dk1"/>
                </a:solidFill>
                <a:latin typeface="Arial" panose="020B0604020202020204" pitchFamily="34" charset="0"/>
                <a:cs typeface="Arial" panose="020B0604020202020204" pitchFamily="34" charset="0"/>
              </a:rPr>
              <a:t> </a:t>
            </a:r>
            <a:r>
              <a:rPr lang="ru-RU" sz="1800" dirty="0" err="1">
                <a:solidFill>
                  <a:schemeClr val="dk1"/>
                </a:solidFill>
                <a:latin typeface="Arial" panose="020B0604020202020204" pitchFamily="34" charset="0"/>
                <a:cs typeface="Arial" panose="020B0604020202020204" pitchFamily="34" charset="0"/>
              </a:rPr>
              <a:t>Представяне</a:t>
            </a:r>
            <a:r>
              <a:rPr lang="ru-RU" sz="1800" dirty="0">
                <a:solidFill>
                  <a:schemeClr val="dk1"/>
                </a:solidFill>
                <a:latin typeface="Arial" panose="020B0604020202020204" pitchFamily="34" charset="0"/>
                <a:cs typeface="Arial" panose="020B0604020202020204" pitchFamily="34" charset="0"/>
              </a:rPr>
              <a:t> на </a:t>
            </a:r>
            <a:r>
              <a:rPr lang="ru-RU" sz="1800" dirty="0" err="1">
                <a:solidFill>
                  <a:schemeClr val="dk1"/>
                </a:solidFill>
                <a:latin typeface="Arial" panose="020B0604020202020204" pitchFamily="34" charset="0"/>
                <a:cs typeface="Arial" panose="020B0604020202020204" pitchFamily="34" charset="0"/>
              </a:rPr>
              <a:t>софт</a:t>
            </a:r>
            <a:r>
              <a:rPr lang="ru-RU" sz="1800" dirty="0" err="1">
                <a:solidFill>
                  <a:schemeClr val="tx1"/>
                </a:solidFill>
                <a:latin typeface="Arial" panose="020B0604020202020204" pitchFamily="34" charset="0"/>
                <a:cs typeface="Arial" panose="020B0604020202020204" pitchFamily="34" charset="0"/>
              </a:rPr>
              <a:t>уерен</a:t>
            </a:r>
            <a:r>
              <a:rPr lang="ru-RU" sz="1800" dirty="0">
                <a:solidFill>
                  <a:schemeClr val="tx1"/>
                </a:solidFill>
                <a:latin typeface="Arial" panose="020B0604020202020204" pitchFamily="34" charset="0"/>
                <a:cs typeface="Arial" panose="020B0604020202020204" pitchFamily="34" charset="0"/>
              </a:rPr>
              <a:t> RAID </a:t>
            </a:r>
            <a:r>
              <a:rPr lang="ru-RU" sz="1800" dirty="0" err="1">
                <a:solidFill>
                  <a:schemeClr val="tx1"/>
                </a:solidFill>
                <a:latin typeface="Arial" panose="020B0604020202020204" pitchFamily="34" charset="0"/>
                <a:cs typeface="Arial" panose="020B0604020202020204" pitchFamily="34" charset="0"/>
              </a:rPr>
              <a:t>масив</a:t>
            </a:r>
            <a:r>
              <a:rPr lang="ru-RU" sz="1800" dirty="0">
                <a:solidFill>
                  <a:schemeClr val="tx1"/>
                </a:solidFill>
                <a:latin typeface="Arial" panose="020B0604020202020204" pitchFamily="34" charset="0"/>
                <a:cs typeface="Arial" panose="020B0604020202020204" pitchFamily="34" charset="0"/>
              </a:rPr>
              <a:t>. </a:t>
            </a:r>
            <a:r>
              <a:rPr lang="ru-RU" sz="1800" dirty="0" err="1">
                <a:solidFill>
                  <a:schemeClr val="tx1"/>
                </a:solidFill>
                <a:latin typeface="Arial" panose="020B0604020202020204" pitchFamily="34" charset="0"/>
                <a:cs typeface="Arial" panose="020B0604020202020204" pitchFamily="34" charset="0"/>
              </a:rPr>
              <a:t>Задачата</a:t>
            </a:r>
            <a:r>
              <a:rPr lang="ru-RU" sz="1800" dirty="0">
                <a:solidFill>
                  <a:schemeClr val="tx1"/>
                </a:solidFill>
                <a:latin typeface="Arial" panose="020B0604020202020204" pitchFamily="34" charset="0"/>
                <a:cs typeface="Arial" panose="020B0604020202020204" pitchFamily="34" charset="0"/>
              </a:rPr>
              <a:t> </a:t>
            </a:r>
            <a:r>
              <a:rPr lang="ru-RU" sz="1800" dirty="0" err="1">
                <a:solidFill>
                  <a:schemeClr val="tx1"/>
                </a:solidFill>
                <a:latin typeface="Arial" panose="020B0604020202020204" pitchFamily="34" charset="0"/>
                <a:cs typeface="Arial" panose="020B0604020202020204" pitchFamily="34" charset="0"/>
              </a:rPr>
              <a:t>може</a:t>
            </a:r>
            <a:r>
              <a:rPr lang="ru-RU" sz="1800" dirty="0">
                <a:solidFill>
                  <a:schemeClr val="tx1"/>
                </a:solidFill>
                <a:latin typeface="Arial" panose="020B0604020202020204" pitchFamily="34" charset="0"/>
                <a:cs typeface="Arial" panose="020B0604020202020204" pitchFamily="34" charset="0"/>
              </a:rPr>
              <a:t> да </a:t>
            </a:r>
            <a:r>
              <a:rPr lang="ru-RU" sz="1800" dirty="0" err="1">
                <a:solidFill>
                  <a:schemeClr val="tx1"/>
                </a:solidFill>
                <a:latin typeface="Arial" panose="020B0604020202020204" pitchFamily="34" charset="0"/>
                <a:cs typeface="Arial" panose="020B0604020202020204" pitchFamily="34" charset="0"/>
              </a:rPr>
              <a:t>влезе</a:t>
            </a:r>
            <a:r>
              <a:rPr lang="ru-RU" sz="1800" dirty="0">
                <a:solidFill>
                  <a:schemeClr val="tx1"/>
                </a:solidFill>
                <a:latin typeface="Arial" panose="020B0604020202020204" pitchFamily="34" charset="0"/>
                <a:cs typeface="Arial" panose="020B0604020202020204" pitchFamily="34" charset="0"/>
              </a:rPr>
              <a:t> </a:t>
            </a:r>
            <a:r>
              <a:rPr lang="ru-RU" sz="1800" dirty="0" err="1">
                <a:solidFill>
                  <a:schemeClr val="tx1"/>
                </a:solidFill>
                <a:latin typeface="Arial" panose="020B0604020202020204" pitchFamily="34" charset="0"/>
                <a:cs typeface="Arial" panose="020B0604020202020204" pitchFamily="34" charset="0"/>
              </a:rPr>
              <a:t>като</a:t>
            </a:r>
            <a:r>
              <a:rPr lang="ru-RU" sz="1800" dirty="0">
                <a:solidFill>
                  <a:schemeClr val="tx1"/>
                </a:solidFill>
                <a:latin typeface="Arial" panose="020B0604020202020204" pitchFamily="34" charset="0"/>
                <a:cs typeface="Arial" panose="020B0604020202020204" pitchFamily="34" charset="0"/>
              </a:rPr>
              <a:t> упражнение в </a:t>
            </a:r>
            <a:r>
              <a:rPr lang="ru-RU" sz="1800" dirty="0" err="1">
                <a:solidFill>
                  <a:schemeClr val="tx1"/>
                </a:solidFill>
                <a:latin typeface="Arial" panose="020B0604020202020204" pitchFamily="34" charset="0"/>
                <a:cs typeface="Arial" panose="020B0604020202020204" pitchFamily="34" charset="0"/>
              </a:rPr>
              <a:t>часовете</a:t>
            </a:r>
            <a:r>
              <a:rPr lang="ru-RU" sz="1800" dirty="0">
                <a:solidFill>
                  <a:schemeClr val="tx1"/>
                </a:solidFill>
                <a:latin typeface="Arial" panose="020B0604020202020204" pitchFamily="34" charset="0"/>
                <a:cs typeface="Arial" panose="020B0604020202020204" pitchFamily="34" charset="0"/>
              </a:rPr>
              <a:t> по </a:t>
            </a:r>
            <a:r>
              <a:rPr lang="ru-RU" sz="1800" dirty="0" err="1">
                <a:solidFill>
                  <a:schemeClr val="tx1"/>
                </a:solidFill>
                <a:latin typeface="Arial" panose="020B0604020202020204" pitchFamily="34" charset="0"/>
                <a:cs typeface="Arial" panose="020B0604020202020204" pitchFamily="34" charset="0"/>
              </a:rPr>
              <a:t>запомнящи</a:t>
            </a:r>
            <a:r>
              <a:rPr lang="ru-RU" sz="1800" dirty="0">
                <a:solidFill>
                  <a:schemeClr val="tx1"/>
                </a:solidFill>
                <a:latin typeface="Arial" panose="020B0604020202020204" pitchFamily="34" charset="0"/>
                <a:cs typeface="Arial" panose="020B0604020202020204" pitchFamily="34" charset="0"/>
              </a:rPr>
              <a:t> и </a:t>
            </a:r>
            <a:r>
              <a:rPr lang="ru-RU" sz="1800" dirty="0" err="1">
                <a:solidFill>
                  <a:schemeClr val="tx1"/>
                </a:solidFill>
                <a:latin typeface="Arial" panose="020B0604020202020204" pitchFamily="34" charset="0"/>
                <a:cs typeface="Arial" panose="020B0604020202020204" pitchFamily="34" charset="0"/>
              </a:rPr>
              <a:t>периферни</a:t>
            </a:r>
            <a:r>
              <a:rPr lang="ru-RU" sz="1800" dirty="0">
                <a:solidFill>
                  <a:schemeClr val="tx1"/>
                </a:solidFill>
                <a:latin typeface="Arial" panose="020B0604020202020204" pitchFamily="34" charset="0"/>
                <a:cs typeface="Arial" panose="020B0604020202020204" pitchFamily="34" charset="0"/>
              </a:rPr>
              <a:t> устройства;</a:t>
            </a:r>
          </a:p>
          <a:p>
            <a:pPr marL="0" lvl="0" indent="0" algn="l" rtl="0">
              <a:lnSpc>
                <a:spcPct val="150000"/>
              </a:lnSpc>
              <a:spcBef>
                <a:spcPts val="0"/>
              </a:spcBef>
              <a:spcAft>
                <a:spcPts val="0"/>
              </a:spcAft>
              <a:buNone/>
            </a:pPr>
            <a:r>
              <a:rPr lang="en-US" sz="1800" dirty="0">
                <a:latin typeface="Arial" panose="020B0604020202020204" pitchFamily="34" charset="0"/>
                <a:cs typeface="Arial" panose="020B0604020202020204" pitchFamily="34" charset="0"/>
              </a:rPr>
              <a:t>5</a:t>
            </a:r>
            <a:r>
              <a:rPr lang="ru-RU" sz="1800" dirty="0">
                <a:solidFill>
                  <a:schemeClr val="tx1"/>
                </a:solidFill>
                <a:latin typeface="Arial" panose="020B0604020202020204" pitchFamily="34" charset="0"/>
                <a:cs typeface="Arial" panose="020B0604020202020204" pitchFamily="34" charset="0"/>
              </a:rPr>
              <a:t>. </a:t>
            </a:r>
            <a:r>
              <a:rPr lang="ru-RU" sz="1800" dirty="0" err="1">
                <a:solidFill>
                  <a:schemeClr val="tx1"/>
                </a:solidFill>
                <a:latin typeface="Arial" panose="020B0604020202020204" pitchFamily="34" charset="0"/>
                <a:cs typeface="Arial" panose="020B0604020202020204" pitchFamily="34" charset="0"/>
              </a:rPr>
              <a:t>Онагледяване</a:t>
            </a:r>
            <a:r>
              <a:rPr lang="ru-RU" sz="1800" dirty="0">
                <a:solidFill>
                  <a:schemeClr val="tx1"/>
                </a:solidFill>
                <a:latin typeface="Arial" panose="020B0604020202020204" pitchFamily="34" charset="0"/>
                <a:cs typeface="Arial" panose="020B0604020202020204" pitchFamily="34" charset="0"/>
              </a:rPr>
              <a:t> на </a:t>
            </a:r>
            <a:r>
              <a:rPr lang="ru-RU" sz="1800" dirty="0" err="1">
                <a:solidFill>
                  <a:schemeClr val="tx1"/>
                </a:solidFill>
                <a:latin typeface="Arial" panose="020B0604020202020204" pitchFamily="34" charset="0"/>
                <a:cs typeface="Arial" panose="020B0604020202020204" pitchFamily="34" charset="0"/>
              </a:rPr>
              <a:t>видовете</a:t>
            </a:r>
            <a:r>
              <a:rPr lang="ru-RU" sz="1800" dirty="0">
                <a:solidFill>
                  <a:schemeClr val="tx1"/>
                </a:solidFill>
                <a:latin typeface="Arial" panose="020B0604020202020204" pitchFamily="34" charset="0"/>
                <a:cs typeface="Arial" panose="020B0604020202020204" pitchFamily="34" charset="0"/>
              </a:rPr>
              <a:t> </a:t>
            </a:r>
            <a:r>
              <a:rPr lang="ru-RU" sz="1800" dirty="0" err="1">
                <a:solidFill>
                  <a:schemeClr val="tx1"/>
                </a:solidFill>
                <a:latin typeface="Arial" panose="020B0604020202020204" pitchFamily="34" charset="0"/>
                <a:cs typeface="Arial" panose="020B0604020202020204" pitchFamily="34" charset="0"/>
              </a:rPr>
              <a:t>виртуални</a:t>
            </a:r>
            <a:r>
              <a:rPr lang="ru-RU" sz="1800" dirty="0">
                <a:solidFill>
                  <a:schemeClr val="tx1"/>
                </a:solidFill>
                <a:latin typeface="Arial" panose="020B0604020202020204" pitchFamily="34" charset="0"/>
                <a:cs typeface="Arial" panose="020B0604020202020204" pitchFamily="34" charset="0"/>
              </a:rPr>
              <a:t> и физически </a:t>
            </a:r>
            <a:r>
              <a:rPr lang="ru-RU" sz="1800" dirty="0" err="1">
                <a:solidFill>
                  <a:schemeClr val="tx1"/>
                </a:solidFill>
                <a:latin typeface="Arial" panose="020B0604020202020204" pitchFamily="34" charset="0"/>
                <a:cs typeface="Arial" panose="020B0604020202020204" pitchFamily="34" charset="0"/>
              </a:rPr>
              <a:t>заплахи</a:t>
            </a:r>
            <a:r>
              <a:rPr lang="ru-RU" sz="1800" dirty="0">
                <a:solidFill>
                  <a:schemeClr val="tx1"/>
                </a:solidFill>
                <a:latin typeface="Arial" panose="020B0604020202020204" pitchFamily="34" charset="0"/>
                <a:cs typeface="Arial" panose="020B0604020202020204" pitchFamily="34" charset="0"/>
              </a:rPr>
              <a:t>, и начини по </a:t>
            </a:r>
            <a:r>
              <a:rPr lang="ru-RU" sz="1800" dirty="0" err="1">
                <a:solidFill>
                  <a:schemeClr val="tx1"/>
                </a:solidFill>
                <a:latin typeface="Arial" panose="020B0604020202020204" pitchFamily="34" charset="0"/>
                <a:cs typeface="Arial" panose="020B0604020202020204" pitchFamily="34" charset="0"/>
              </a:rPr>
              <a:t>които</a:t>
            </a:r>
            <a:r>
              <a:rPr lang="ru-RU" sz="1800" dirty="0">
                <a:solidFill>
                  <a:schemeClr val="tx1"/>
                </a:solidFill>
                <a:latin typeface="Arial" panose="020B0604020202020204" pitchFamily="34" charset="0"/>
                <a:cs typeface="Arial" panose="020B0604020202020204" pitchFamily="34" charset="0"/>
              </a:rPr>
              <a:t> можем да се </a:t>
            </a:r>
            <a:r>
              <a:rPr lang="ru-RU" sz="1800" dirty="0" err="1">
                <a:solidFill>
                  <a:schemeClr val="tx1"/>
                </a:solidFill>
                <a:latin typeface="Arial" panose="020B0604020202020204" pitchFamily="34" charset="0"/>
                <a:cs typeface="Arial" panose="020B0604020202020204" pitchFamily="34" charset="0"/>
              </a:rPr>
              <a:t>предпазим</a:t>
            </a:r>
            <a:r>
              <a:rPr lang="ru-RU" sz="1800" dirty="0">
                <a:solidFill>
                  <a:schemeClr val="tx1"/>
                </a:solidFill>
                <a:latin typeface="Arial" panose="020B0604020202020204" pitchFamily="34" charset="0"/>
                <a:cs typeface="Arial" panose="020B0604020202020204" pitchFamily="34" charset="0"/>
              </a:rPr>
              <a:t>;</a:t>
            </a:r>
            <a:endParaRPr lang="ru-RU" sz="1800" dirty="0">
              <a:latin typeface="Arial" panose="020B0604020202020204" pitchFamily="34" charset="0"/>
              <a:cs typeface="Arial" panose="020B0604020202020204" pitchFamily="34" charset="0"/>
            </a:endParaRPr>
          </a:p>
          <a:p>
            <a:pPr marL="0" lvl="0" indent="0" algn="l" rtl="0">
              <a:lnSpc>
                <a:spcPct val="150000"/>
              </a:lnSpc>
              <a:spcBef>
                <a:spcPts val="0"/>
              </a:spcBef>
              <a:spcAft>
                <a:spcPts val="0"/>
              </a:spcAft>
              <a:buNone/>
            </a:pPr>
            <a:r>
              <a:rPr lang="en-US" sz="1800" dirty="0">
                <a:latin typeface="Arial" panose="020B0604020202020204" pitchFamily="34" charset="0"/>
                <a:cs typeface="Arial" panose="020B0604020202020204" pitchFamily="34" charset="0"/>
              </a:rPr>
              <a:t>6</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Дипломната</a:t>
            </a:r>
            <a:r>
              <a:rPr lang="ru-RU" sz="1800" dirty="0">
                <a:latin typeface="Arial" panose="020B0604020202020204" pitchFamily="34" charset="0"/>
                <a:cs typeface="Arial" panose="020B0604020202020204" pitchFamily="34" charset="0"/>
              </a:rPr>
              <a:t> работа </a:t>
            </a:r>
            <a:r>
              <a:rPr lang="ru-RU" sz="1800" dirty="0" err="1">
                <a:latin typeface="Arial" panose="020B0604020202020204" pitchFamily="34" charset="0"/>
                <a:cs typeface="Arial" panose="020B0604020202020204" pitchFamily="34" charset="0"/>
              </a:rPr>
              <a:t>може</a:t>
            </a:r>
            <a:r>
              <a:rPr lang="ru-RU" sz="1800" dirty="0">
                <a:latin typeface="Arial" panose="020B0604020202020204" pitchFamily="34" charset="0"/>
                <a:cs typeface="Arial" panose="020B0604020202020204" pitchFamily="34" charset="0"/>
              </a:rPr>
              <a:t> да служи </a:t>
            </a:r>
            <a:r>
              <a:rPr lang="ru-RU" sz="1800" dirty="0" err="1">
                <a:latin typeface="Arial" panose="020B0604020202020204" pitchFamily="34" charset="0"/>
                <a:cs typeface="Arial" panose="020B0604020202020204" pitchFamily="34" charset="0"/>
              </a:rPr>
              <a:t>като</a:t>
            </a:r>
            <a:r>
              <a:rPr lang="ru-RU" sz="1800" dirty="0">
                <a:latin typeface="Arial" panose="020B0604020202020204" pitchFamily="34" charset="0"/>
                <a:cs typeface="Arial" panose="020B0604020202020204" pitchFamily="34" charset="0"/>
              </a:rPr>
              <a:t> тип </a:t>
            </a:r>
            <a:r>
              <a:rPr lang="ru-RU" sz="1800" dirty="0" err="1">
                <a:latin typeface="Arial" panose="020B0604020202020204" pitchFamily="34" charset="0"/>
                <a:cs typeface="Arial" panose="020B0604020202020204" pitchFamily="34" charset="0"/>
              </a:rPr>
              <a:t>ръководство</a:t>
            </a:r>
            <a:r>
              <a:rPr lang="ru-RU" sz="1800" dirty="0">
                <a:latin typeface="Arial" panose="020B0604020202020204" pitchFamily="34" charset="0"/>
                <a:cs typeface="Arial" panose="020B0604020202020204" pitchFamily="34" charset="0"/>
              </a:rPr>
              <a:t> по теория и практика, по </a:t>
            </a:r>
            <a:r>
              <a:rPr lang="ru-RU" sz="1800" dirty="0" err="1">
                <a:latin typeface="Arial" panose="020B0604020202020204" pitchFamily="34" charset="0"/>
                <a:cs typeface="Arial" panose="020B0604020202020204" pitchFamily="34" charset="0"/>
              </a:rPr>
              <a:t>учебните</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предмети</a:t>
            </a:r>
            <a:r>
              <a:rPr lang="ru-RU" sz="1800" dirty="0">
                <a:latin typeface="Arial" panose="020B0604020202020204" pitchFamily="34" charset="0"/>
                <a:cs typeface="Arial" panose="020B0604020202020204" pitchFamily="34" charset="0"/>
              </a:rPr>
              <a:t> </a:t>
            </a:r>
            <a:r>
              <a:rPr lang="ru-RU" sz="1800" dirty="0" err="1">
                <a:latin typeface="Arial" panose="020B0604020202020204" pitchFamily="34" charset="0"/>
                <a:cs typeface="Arial" panose="020B0604020202020204" pitchFamily="34" charset="0"/>
              </a:rPr>
              <a:t>запомнящи</a:t>
            </a:r>
            <a:r>
              <a:rPr lang="ru-RU" sz="1800" dirty="0">
                <a:latin typeface="Arial" panose="020B0604020202020204" pitchFamily="34" charset="0"/>
                <a:cs typeface="Arial" panose="020B0604020202020204" pitchFamily="34" charset="0"/>
              </a:rPr>
              <a:t> и </a:t>
            </a:r>
            <a:r>
              <a:rPr lang="ru-RU" sz="1800" dirty="0" err="1">
                <a:latin typeface="Arial" panose="020B0604020202020204" pitchFamily="34" charset="0"/>
                <a:cs typeface="Arial" panose="020B0604020202020204" pitchFamily="34" charset="0"/>
              </a:rPr>
              <a:t>периферни</a:t>
            </a:r>
            <a:r>
              <a:rPr lang="ru-RU" sz="1800" dirty="0">
                <a:latin typeface="Arial" panose="020B0604020202020204" pitchFamily="34" charset="0"/>
                <a:cs typeface="Arial" panose="020B0604020202020204" pitchFamily="34" charset="0"/>
              </a:rPr>
              <a:t> устройства, </a:t>
            </a:r>
            <a:r>
              <a:rPr lang="ru-RU" sz="1800" dirty="0" err="1">
                <a:latin typeface="Arial" panose="020B0604020202020204" pitchFamily="34" charset="0"/>
                <a:cs typeface="Arial" panose="020B0604020202020204" pitchFamily="34" charset="0"/>
              </a:rPr>
              <a:t>компютърни</a:t>
            </a:r>
            <a:r>
              <a:rPr lang="ru-RU" sz="1800" dirty="0">
                <a:latin typeface="Arial" panose="020B0604020202020204" pitchFamily="34" charset="0"/>
                <a:cs typeface="Arial" panose="020B0604020202020204" pitchFamily="34" charset="0"/>
              </a:rPr>
              <a:t> мрежи, </a:t>
            </a:r>
            <a:r>
              <a:rPr lang="ru-RU" sz="1800" dirty="0" err="1">
                <a:latin typeface="Arial" panose="020B0604020202020204" pitchFamily="34" charset="0"/>
                <a:cs typeface="Arial" panose="020B0604020202020204" pitchFamily="34" charset="0"/>
              </a:rPr>
              <a:t>софтуер</a:t>
            </a:r>
            <a:r>
              <a:rPr lang="ru-RU" sz="1800" dirty="0">
                <a:latin typeface="Arial" panose="020B0604020202020204" pitchFamily="34" charset="0"/>
                <a:cs typeface="Arial" panose="020B0604020202020204" pitchFamily="34" charset="0"/>
              </a:rPr>
              <a:t> и </a:t>
            </a:r>
            <a:r>
              <a:rPr lang="ru-RU" sz="1800" dirty="0" err="1">
                <a:latin typeface="Arial" panose="020B0604020202020204" pitchFamily="34" charset="0"/>
                <a:cs typeface="Arial" panose="020B0604020202020204" pitchFamily="34" charset="0"/>
              </a:rPr>
              <a:t>операционни</a:t>
            </a:r>
            <a:r>
              <a:rPr lang="ru-RU" sz="1800" dirty="0">
                <a:latin typeface="Arial" panose="020B0604020202020204" pitchFamily="34" charset="0"/>
                <a:cs typeface="Arial" panose="020B0604020202020204" pitchFamily="34" charset="0"/>
              </a:rPr>
              <a:t> среди.</a:t>
            </a:r>
          </a:p>
          <a:p>
            <a:pPr marL="0" lvl="0" indent="0" algn="l" rtl="0">
              <a:lnSpc>
                <a:spcPct val="100000"/>
              </a:lnSpc>
              <a:spcBef>
                <a:spcPts val="1200"/>
              </a:spcBef>
              <a:spcAft>
                <a:spcPts val="0"/>
              </a:spcAft>
              <a:buClr>
                <a:schemeClr val="dk1"/>
              </a:buClr>
              <a:buSzPts val="1100"/>
              <a:buFont typeface="Arial"/>
              <a:buNone/>
            </a:pPr>
            <a:endParaRPr lang="en-US" sz="18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657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
          <p:cNvSpPr txBox="1">
            <a:spLocks noGrp="1"/>
          </p:cNvSpPr>
          <p:nvPr>
            <p:ph type="title" idx="4294967295"/>
          </p:nvPr>
        </p:nvSpPr>
        <p:spPr>
          <a:xfrm>
            <a:off x="838200" y="-139594"/>
            <a:ext cx="10515600" cy="1323975"/>
          </a:xfrm>
          <a:prstGeom prst="rect">
            <a:avLst/>
          </a:prstGeom>
          <a:noFill/>
          <a:ln>
            <a:noFill/>
          </a:ln>
        </p:spPr>
        <p:txBody>
          <a:bodyPr spcFirstLastPara="1" wrap="square" lIns="90000" tIns="45000" rIns="90000" bIns="45000" anchor="ctr" anchorCtr="0">
            <a:noAutofit/>
          </a:bodyPr>
          <a:lstStyle/>
          <a:p>
            <a:pPr marL="0" marR="0" lvl="0" indent="0" rtl="0">
              <a:lnSpc>
                <a:spcPct val="90000"/>
              </a:lnSpc>
              <a:spcBef>
                <a:spcPts val="0"/>
              </a:spcBef>
              <a:spcAft>
                <a:spcPts val="0"/>
              </a:spcAft>
              <a:buClr>
                <a:srgbClr val="000000"/>
              </a:buClr>
              <a:buSzPts val="4400"/>
              <a:buFont typeface="Calibri"/>
              <a:buNone/>
            </a:pPr>
            <a:r>
              <a:rPr lang="bg-BG" sz="4000" i="0" u="none" strike="noStrike" cap="none" dirty="0">
                <a:solidFill>
                  <a:srgbClr val="000000"/>
                </a:solidFill>
                <a:latin typeface="Arial" panose="020B0604020202020204" pitchFamily="34" charset="0"/>
                <a:cs typeface="Arial" panose="020B0604020202020204" pitchFamily="34" charset="0"/>
              </a:rPr>
              <a:t>Увод</a:t>
            </a:r>
            <a:endParaRPr sz="4000" i="0" u="none" strike="noStrike" cap="none" dirty="0">
              <a:latin typeface="Arial" panose="020B0604020202020204" pitchFamily="34" charset="0"/>
              <a:cs typeface="Arial" panose="020B0604020202020204" pitchFamily="34" charset="0"/>
            </a:endParaRPr>
          </a:p>
        </p:txBody>
      </p:sp>
      <p:sp>
        <p:nvSpPr>
          <p:cNvPr id="217" name="Google Shape;217;p3"/>
          <p:cNvSpPr txBox="1">
            <a:spLocks noGrp="1"/>
          </p:cNvSpPr>
          <p:nvPr>
            <p:ph type="body" idx="4294967295"/>
          </p:nvPr>
        </p:nvSpPr>
        <p:spPr>
          <a:xfrm>
            <a:off x="838200" y="802665"/>
            <a:ext cx="10515600" cy="4351337"/>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r>
              <a:rPr lang="bg-BG" sz="2400" dirty="0">
                <a:latin typeface="Arial" panose="020B0604020202020204" pitchFamily="34" charset="0"/>
                <a:cs typeface="Arial" panose="020B0604020202020204" pitchFamily="34" charset="0"/>
              </a:rPr>
              <a:t>В уводната част е з</a:t>
            </a:r>
            <a:r>
              <a:rPr lang="bg-BG" sz="2400" i="0" u="none" strike="noStrike" cap="none" dirty="0">
                <a:solidFill>
                  <a:srgbClr val="000000"/>
                </a:solidFill>
                <a:latin typeface="Arial" panose="020B0604020202020204" pitchFamily="34" charset="0"/>
                <a:cs typeface="Arial" panose="020B0604020202020204" pitchFamily="34" charset="0"/>
              </a:rPr>
              <a:t>апочнато с т</a:t>
            </a:r>
            <a:r>
              <a:rPr lang="bg-BG" sz="2400" dirty="0">
                <a:latin typeface="Arial" panose="020B0604020202020204" pitchFamily="34" charset="0"/>
                <a:cs typeface="Arial" panose="020B0604020202020204" pitchFamily="34" charset="0"/>
              </a:rPr>
              <a:t>ова </a:t>
            </a:r>
            <a:r>
              <a:rPr lang="bg-BG" sz="2400" i="0" u="none" strike="noStrike" cap="none" dirty="0">
                <a:solidFill>
                  <a:srgbClr val="000000"/>
                </a:solidFill>
                <a:latin typeface="Arial" panose="020B0604020202020204" pitchFamily="34" charset="0"/>
                <a:cs typeface="Arial" panose="020B0604020202020204" pitchFamily="34" charset="0"/>
              </a:rPr>
              <a:t>какво представлява въ</a:t>
            </a:r>
            <a:r>
              <a:rPr lang="bg-BG" sz="2400" dirty="0">
                <a:latin typeface="Arial" panose="020B0604020202020204" pitchFamily="34" charset="0"/>
                <a:cs typeface="Arial" panose="020B0604020202020204" pitchFamily="34" charset="0"/>
              </a:rPr>
              <a:t>ншно </a:t>
            </a:r>
            <a:r>
              <a:rPr lang="bg-BG" sz="2400" i="0" u="none" strike="noStrike" cap="none" dirty="0">
                <a:solidFill>
                  <a:srgbClr val="000000"/>
                </a:solidFill>
                <a:latin typeface="Arial" panose="020B0604020202020204" pitchFamily="34" charset="0"/>
                <a:cs typeface="Arial" panose="020B0604020202020204" pitchFamily="34" charset="0"/>
              </a:rPr>
              <a:t>запомнящо устройство и как са се развивали през </a:t>
            </a:r>
            <a:r>
              <a:rPr lang="bg-BG" sz="2400" dirty="0">
                <a:latin typeface="Arial" panose="020B0604020202020204" pitchFamily="34" charset="0"/>
                <a:cs typeface="Arial" panose="020B0604020202020204" pitchFamily="34" charset="0"/>
              </a:rPr>
              <a:t>десетилетията</a:t>
            </a:r>
            <a:r>
              <a:rPr lang="bg-BG" sz="2400" i="0" u="none" strike="noStrike" cap="none" dirty="0">
                <a:solidFill>
                  <a:srgbClr val="000000"/>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bg-BG" sz="2400" i="0" u="none" strike="noStrike" cap="none" dirty="0">
                <a:solidFill>
                  <a:srgbClr val="000000"/>
                </a:solidFill>
                <a:latin typeface="Arial" panose="020B0604020202020204" pitchFamily="34" charset="0"/>
                <a:cs typeface="Arial" panose="020B0604020202020204" pitchFamily="34" charset="0"/>
              </a:rPr>
              <a:t>Разгледани са изискванията към запомнящите устройства и основните им характеристики. </a:t>
            </a:r>
            <a:endParaRPr sz="2400" dirty="0">
              <a:latin typeface="Arial" panose="020B0604020202020204" pitchFamily="34" charset="0"/>
              <a:cs typeface="Arial" panose="020B0604020202020204" pitchFamily="34" charset="0"/>
            </a:endParaRPr>
          </a:p>
          <a:p>
            <a:pPr marL="0" marR="0" lvl="0" indent="0" algn="l" rtl="0">
              <a:lnSpc>
                <a:spcPct val="150000"/>
              </a:lnSpc>
              <a:spcBef>
                <a:spcPts val="0"/>
              </a:spcBef>
              <a:spcAft>
                <a:spcPts val="0"/>
              </a:spcAft>
              <a:buNone/>
            </a:pPr>
            <a:r>
              <a:rPr lang="bg-BG" sz="2400" dirty="0">
                <a:latin typeface="Arial" panose="020B0604020202020204" pitchFamily="34" charset="0"/>
                <a:cs typeface="Arial" panose="020B0604020202020204" pitchFamily="34" charset="0"/>
              </a:rPr>
              <a:t>Направен е и обзор на видовете външни запомнящи устройства</a:t>
            </a:r>
            <a:r>
              <a:rPr lang="bg-BG" sz="2400" i="0" u="none" strike="noStrike" cap="none" dirty="0">
                <a:solidFill>
                  <a:srgbClr val="000000"/>
                </a:solidFill>
                <a:latin typeface="Arial" panose="020B0604020202020204" pitchFamily="34" charset="0"/>
                <a:cs typeface="Arial" panose="020B0604020202020204" pitchFamily="34" charset="0"/>
              </a:rPr>
              <a:t>.</a:t>
            </a:r>
            <a:endParaRPr sz="2400" i="0" u="none" strike="noStrike" cap="none" dirty="0">
              <a:latin typeface="Arial" panose="020B0604020202020204" pitchFamily="34" charset="0"/>
              <a:cs typeface="Arial" panose="020B0604020202020204" pitchFamily="34" charset="0"/>
            </a:endParaRPr>
          </a:p>
        </p:txBody>
      </p:sp>
      <p:pic>
        <p:nvPicPr>
          <p:cNvPr id="216" name="Google Shape;216;p3"/>
          <p:cNvPicPr preferRelativeResize="0"/>
          <p:nvPr/>
        </p:nvPicPr>
        <p:blipFill rotWithShape="1">
          <a:blip r:embed="rId3">
            <a:alphaModFix/>
          </a:blip>
          <a:srcRect/>
          <a:stretch/>
        </p:blipFill>
        <p:spPr>
          <a:xfrm>
            <a:off x="3141200" y="3579446"/>
            <a:ext cx="5862123" cy="3278554"/>
          </a:xfrm>
          <a:prstGeom prst="rect">
            <a:avLst/>
          </a:prstGeom>
          <a:noFill/>
          <a:ln>
            <a:noFill/>
          </a:ln>
        </p:spPr>
      </p:pic>
      <p:sp>
        <p:nvSpPr>
          <p:cNvPr id="218" name="Google Shape;218;p3"/>
          <p:cNvSpPr txBox="1"/>
          <p:nvPr/>
        </p:nvSpPr>
        <p:spPr>
          <a:xfrm>
            <a:off x="9003323" y="5003173"/>
            <a:ext cx="3188677"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bg-BG" sz="1600" dirty="0"/>
              <a:t>Видове компютърна памет</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
          <p:cNvSpPr txBox="1">
            <a:spLocks noGrp="1"/>
          </p:cNvSpPr>
          <p:nvPr>
            <p:ph type="title" idx="4294967295"/>
          </p:nvPr>
        </p:nvSpPr>
        <p:spPr>
          <a:xfrm>
            <a:off x="644525" y="151302"/>
            <a:ext cx="10515600" cy="1325562"/>
          </a:xfrm>
          <a:prstGeom prst="rect">
            <a:avLst/>
          </a:prstGeom>
          <a:noFill/>
          <a:ln>
            <a:noFill/>
          </a:ln>
        </p:spPr>
        <p:txBody>
          <a:bodyPr spcFirstLastPara="1" wrap="square" lIns="90000" tIns="45000" rIns="90000" bIns="45000" anchor="ctr" anchorCtr="0">
            <a:normAutofit/>
          </a:bodyPr>
          <a:lstStyle/>
          <a:p>
            <a:pPr marL="0" marR="0" lvl="0" indent="0" rtl="0">
              <a:lnSpc>
                <a:spcPct val="115000"/>
              </a:lnSpc>
              <a:spcBef>
                <a:spcPts val="0"/>
              </a:spcBef>
              <a:spcAft>
                <a:spcPts val="0"/>
              </a:spcAft>
              <a:buClr>
                <a:srgbClr val="000000"/>
              </a:buClr>
              <a:buSzPts val="2000"/>
              <a:buFont typeface="Times New Roman"/>
              <a:buNone/>
            </a:pPr>
            <a:r>
              <a:rPr lang="bg-BG" sz="2500" i="0" u="none" strike="noStrike" cap="none" dirty="0">
                <a:solidFill>
                  <a:srgbClr val="000000"/>
                </a:solidFill>
                <a:latin typeface="Arial" panose="020B0604020202020204" pitchFamily="34" charset="0"/>
                <a:cs typeface="Arial" panose="020B0604020202020204" pitchFamily="34" charset="0"/>
              </a:rPr>
              <a:t>I. ПЪРВА ЧАСТ</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cs typeface="Arial" panose="020B0604020202020204" pitchFamily="34" charset="0"/>
              </a:rPr>
              <a:t>ЗАПОМНЯЩИ УСТРОЙСТВА В СЪРВЪРНИ КОНФИГУРАЦИИ</a:t>
            </a:r>
            <a:endParaRPr sz="2500" i="0" u="none" strike="noStrike" cap="none" dirty="0">
              <a:latin typeface="Arial" panose="020B0604020202020204" pitchFamily="34" charset="0"/>
              <a:cs typeface="Arial" panose="020B0604020202020204" pitchFamily="34" charset="0"/>
            </a:endParaRPr>
          </a:p>
        </p:txBody>
      </p:sp>
      <p:sp>
        <p:nvSpPr>
          <p:cNvPr id="224" name="Google Shape;224;p4"/>
          <p:cNvSpPr txBox="1">
            <a:spLocks noGrp="1"/>
          </p:cNvSpPr>
          <p:nvPr>
            <p:ph type="body" idx="4294967295"/>
          </p:nvPr>
        </p:nvSpPr>
        <p:spPr>
          <a:xfrm>
            <a:off x="644525" y="1634148"/>
            <a:ext cx="10902950" cy="434975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None/>
            </a:pPr>
            <a:r>
              <a:rPr lang="bg-BG" sz="2400" i="0" u="none" strike="noStrike" cap="none" dirty="0">
                <a:solidFill>
                  <a:srgbClr val="000000"/>
                </a:solidFill>
                <a:latin typeface="Arial" panose="020B0604020202020204" pitchFamily="34" charset="0"/>
                <a:cs typeface="Arial" panose="020B0604020202020204" pitchFamily="34" charset="0"/>
              </a:rPr>
              <a:t>Продължавайки от увода, са разгледани последните </a:t>
            </a:r>
            <a:r>
              <a:rPr lang="bg-BG" sz="2400" dirty="0">
                <a:latin typeface="Arial" panose="020B0604020202020204" pitchFamily="34" charset="0"/>
                <a:cs typeface="Arial" panose="020B0604020202020204" pitchFamily="34" charset="0"/>
              </a:rPr>
              <a:t>три</a:t>
            </a:r>
            <a:r>
              <a:rPr lang="bg-BG" sz="2400" i="0" u="none" strike="noStrike" cap="none" dirty="0">
                <a:solidFill>
                  <a:srgbClr val="000000"/>
                </a:solidFill>
                <a:latin typeface="Arial" panose="020B0604020202020204" pitchFamily="34" charset="0"/>
                <a:cs typeface="Arial" panose="020B0604020202020204" pitchFamily="34" charset="0"/>
              </a:rPr>
              <a:t> вида, използващи се и до днес въ</a:t>
            </a:r>
            <a:r>
              <a:rPr lang="bg-BG" sz="2400" dirty="0">
                <a:latin typeface="Arial" panose="020B0604020202020204" pitchFamily="34" charset="0"/>
                <a:cs typeface="Arial" panose="020B0604020202020204" pitchFamily="34" charset="0"/>
              </a:rPr>
              <a:t>ншни запомнящи устройства, както </a:t>
            </a:r>
            <a:r>
              <a:rPr lang="bg-BG" sz="2400" i="0" u="none" strike="noStrike" cap="none" dirty="0">
                <a:solidFill>
                  <a:srgbClr val="000000"/>
                </a:solidFill>
                <a:latin typeface="Arial" panose="020B0604020202020204" pitchFamily="34" charset="0"/>
                <a:cs typeface="Arial" panose="020B0604020202020204" pitchFamily="34" charset="0"/>
              </a:rPr>
              <a:t>и оптическите дискове</a:t>
            </a:r>
            <a:r>
              <a:rPr lang="bg-BG" sz="240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None/>
            </a:pPr>
            <a:r>
              <a:rPr lang="bg-BG" sz="2400" dirty="0">
                <a:solidFill>
                  <a:schemeClr val="dk1"/>
                </a:solidFill>
                <a:latin typeface="Arial" panose="020B0604020202020204" pitchFamily="34" charset="0"/>
                <a:cs typeface="Arial" panose="020B0604020202020204" pitchFamily="34" charset="0"/>
              </a:rPr>
              <a:t>– </a:t>
            </a:r>
            <a:r>
              <a:rPr lang="bg-BG" sz="2400" i="1" u="none" strike="noStrike" cap="none" dirty="0">
                <a:solidFill>
                  <a:srgbClr val="000000"/>
                </a:solidFill>
                <a:latin typeface="Arial" panose="020B0604020202020204" pitchFamily="34" charset="0"/>
                <a:cs typeface="Arial" panose="020B0604020202020204" pitchFamily="34" charset="0"/>
              </a:rPr>
              <a:t>Флопи диск</a:t>
            </a:r>
            <a:r>
              <a:rPr lang="bg-BG" sz="2400" i="1" dirty="0">
                <a:latin typeface="Arial" panose="020B0604020202020204" pitchFamily="34" charset="0"/>
                <a:cs typeface="Arial" panose="020B0604020202020204" pitchFamily="34" charset="0"/>
              </a:rPr>
              <a:t>/</a:t>
            </a:r>
            <a:r>
              <a:rPr lang="bg-BG" sz="2400" i="1" u="none" strike="noStrike" cap="none" dirty="0" err="1">
                <a:solidFill>
                  <a:srgbClr val="000000"/>
                </a:solidFill>
                <a:latin typeface="Arial" panose="020B0604020202020204" pitchFamily="34" charset="0"/>
                <a:cs typeface="Arial" panose="020B0604020202020204" pitchFamily="34" charset="0"/>
              </a:rPr>
              <a:t>Floppy</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disk</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drive</a:t>
            </a:r>
            <a:r>
              <a:rPr lang="bg-BG" sz="2400" i="1" u="none" strike="noStrike" cap="none" dirty="0">
                <a:solidFill>
                  <a:srgbClr val="000000"/>
                </a:solidFill>
                <a:latin typeface="Arial" panose="020B0604020202020204" pitchFamily="34" charset="0"/>
                <a:cs typeface="Arial" panose="020B0604020202020204" pitchFamily="34" charset="0"/>
              </a:rPr>
              <a:t>;</a:t>
            </a:r>
            <a:endParaRPr sz="2400" i="0" u="none" strike="noStrike" cap="none"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None/>
            </a:pPr>
            <a:r>
              <a:rPr lang="bg-BG" sz="2400" dirty="0">
                <a:solidFill>
                  <a:schemeClr val="dk1"/>
                </a:solidFill>
                <a:latin typeface="Arial" panose="020B0604020202020204" pitchFamily="34" charset="0"/>
                <a:cs typeface="Arial" panose="020B0604020202020204" pitchFamily="34" charset="0"/>
              </a:rPr>
              <a:t>– </a:t>
            </a:r>
            <a:r>
              <a:rPr lang="bg-BG" sz="2400" i="1" u="none" strike="noStrike" cap="none" dirty="0">
                <a:solidFill>
                  <a:srgbClr val="000000"/>
                </a:solidFill>
                <a:latin typeface="Arial" panose="020B0604020202020204" pitchFamily="34" charset="0"/>
                <a:cs typeface="Arial" panose="020B0604020202020204" pitchFamily="34" charset="0"/>
              </a:rPr>
              <a:t>Хард диск</a:t>
            </a:r>
            <a:r>
              <a:rPr lang="bg-BG" sz="2400" i="1" dirty="0">
                <a:latin typeface="Arial" panose="020B0604020202020204" pitchFamily="34" charset="0"/>
                <a:cs typeface="Arial" panose="020B0604020202020204" pitchFamily="34" charset="0"/>
              </a:rPr>
              <a:t>/</a:t>
            </a:r>
            <a:r>
              <a:rPr lang="bg-BG" sz="2400" i="1" u="none" strike="noStrike" cap="none" dirty="0" err="1">
                <a:solidFill>
                  <a:srgbClr val="000000"/>
                </a:solidFill>
                <a:latin typeface="Arial" panose="020B0604020202020204" pitchFamily="34" charset="0"/>
                <a:cs typeface="Arial" panose="020B0604020202020204" pitchFamily="34" charset="0"/>
              </a:rPr>
              <a:t>Hard</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disk</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drive</a:t>
            </a:r>
            <a:r>
              <a:rPr lang="bg-BG" sz="2400" dirty="0">
                <a:latin typeface="Arial" panose="020B0604020202020204" pitchFamily="34" charset="0"/>
                <a:cs typeface="Arial" panose="020B0604020202020204" pitchFamily="34" charset="0"/>
              </a:rPr>
              <a:t>;</a:t>
            </a:r>
            <a:endParaRPr sz="2400" i="0" u="none" strike="noStrike" cap="none"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None/>
            </a:pPr>
            <a:r>
              <a:rPr lang="bg-BG" sz="2400" dirty="0">
                <a:solidFill>
                  <a:schemeClr val="dk1"/>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Солид</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стейт</a:t>
            </a:r>
            <a:r>
              <a:rPr lang="bg-BG" sz="2400" i="1" u="none" strike="noStrike" cap="none" dirty="0">
                <a:solidFill>
                  <a:srgbClr val="000000"/>
                </a:solidFill>
                <a:latin typeface="Arial" panose="020B0604020202020204" pitchFamily="34" charset="0"/>
                <a:cs typeface="Arial" panose="020B0604020202020204" pitchFamily="34" charset="0"/>
              </a:rPr>
              <a:t> драйв</a:t>
            </a:r>
            <a:r>
              <a:rPr lang="bg-BG" sz="2400" i="1" dirty="0">
                <a:latin typeface="Arial" panose="020B0604020202020204" pitchFamily="34" charset="0"/>
                <a:cs typeface="Arial" panose="020B0604020202020204" pitchFamily="34" charset="0"/>
              </a:rPr>
              <a:t>/</a:t>
            </a:r>
            <a:r>
              <a:rPr lang="bg-BG" sz="2400" i="1" u="none" strike="noStrike" cap="none" dirty="0" err="1">
                <a:solidFill>
                  <a:srgbClr val="000000"/>
                </a:solidFill>
                <a:latin typeface="Arial" panose="020B0604020202020204" pitchFamily="34" charset="0"/>
                <a:cs typeface="Arial" panose="020B0604020202020204" pitchFamily="34" charset="0"/>
              </a:rPr>
              <a:t>Solid</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state</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drive</a:t>
            </a:r>
            <a:r>
              <a:rPr lang="bg-BG" sz="2400" i="1" dirty="0">
                <a:latin typeface="Arial" panose="020B0604020202020204" pitchFamily="34" charset="0"/>
                <a:cs typeface="Arial" panose="020B0604020202020204" pitchFamily="34" charset="0"/>
              </a:rPr>
              <a:t>;</a:t>
            </a:r>
            <a:endParaRPr sz="2400" i="0" u="none" strike="noStrike" cap="none" dirty="0">
              <a:latin typeface="Arial" panose="020B0604020202020204" pitchFamily="34" charset="0"/>
              <a:cs typeface="Arial" panose="020B0604020202020204" pitchFamily="34" charset="0"/>
            </a:endParaRPr>
          </a:p>
          <a:p>
            <a:pPr marL="0" marR="0" lvl="0" indent="0" algn="l" rtl="0">
              <a:lnSpc>
                <a:spcPct val="115000"/>
              </a:lnSpc>
              <a:spcBef>
                <a:spcPts val="1001"/>
              </a:spcBef>
              <a:spcAft>
                <a:spcPts val="0"/>
              </a:spcAft>
              <a:buNone/>
            </a:pPr>
            <a:r>
              <a:rPr lang="bg-BG" sz="2400" dirty="0">
                <a:solidFill>
                  <a:schemeClr val="dk1"/>
                </a:solidFill>
                <a:latin typeface="Arial" panose="020B0604020202020204" pitchFamily="34" charset="0"/>
                <a:cs typeface="Arial" panose="020B0604020202020204" pitchFamily="34" charset="0"/>
              </a:rPr>
              <a:t>– </a:t>
            </a:r>
            <a:r>
              <a:rPr lang="bg-BG" sz="2400" i="1" u="none" strike="noStrike" cap="none" dirty="0">
                <a:solidFill>
                  <a:srgbClr val="000000"/>
                </a:solidFill>
                <a:latin typeface="Arial" panose="020B0604020202020204" pitchFamily="34" charset="0"/>
                <a:cs typeface="Arial" panose="020B0604020202020204" pitchFamily="34" charset="0"/>
              </a:rPr>
              <a:t>Оптически дискове</a:t>
            </a:r>
            <a:r>
              <a:rPr lang="bg-BG" sz="2400" i="1" dirty="0">
                <a:latin typeface="Arial" panose="020B0604020202020204" pitchFamily="34" charset="0"/>
                <a:cs typeface="Arial" panose="020B0604020202020204" pitchFamily="34" charset="0"/>
              </a:rPr>
              <a:t>/</a:t>
            </a:r>
            <a:r>
              <a:rPr lang="bg-BG" sz="2400" i="1" u="none" strike="noStrike" cap="none" dirty="0" err="1">
                <a:solidFill>
                  <a:srgbClr val="000000"/>
                </a:solidFill>
                <a:latin typeface="Arial" panose="020B0604020202020204" pitchFamily="34" charset="0"/>
                <a:cs typeface="Arial" panose="020B0604020202020204" pitchFamily="34" charset="0"/>
              </a:rPr>
              <a:t>Optical</a:t>
            </a:r>
            <a:r>
              <a:rPr lang="bg-BG" sz="2400" i="1" u="none" strike="noStrike" cap="none" dirty="0">
                <a:solidFill>
                  <a:srgbClr val="000000"/>
                </a:solidFill>
                <a:latin typeface="Arial" panose="020B0604020202020204" pitchFamily="34" charset="0"/>
                <a:cs typeface="Arial" panose="020B0604020202020204" pitchFamily="34" charset="0"/>
              </a:rPr>
              <a:t> </a:t>
            </a:r>
            <a:r>
              <a:rPr lang="bg-BG" sz="2400" i="1" u="none" strike="noStrike" cap="none" dirty="0" err="1">
                <a:solidFill>
                  <a:srgbClr val="000000"/>
                </a:solidFill>
                <a:latin typeface="Arial" panose="020B0604020202020204" pitchFamily="34" charset="0"/>
                <a:cs typeface="Arial" panose="020B0604020202020204" pitchFamily="34" charset="0"/>
              </a:rPr>
              <a:t>disks</a:t>
            </a:r>
            <a:r>
              <a:rPr lang="bg-BG" sz="2400" i="1" u="none" strike="noStrike" cap="none" dirty="0">
                <a:solidFill>
                  <a:srgbClr val="000000"/>
                </a:solidFill>
                <a:latin typeface="Arial" panose="020B0604020202020204" pitchFamily="34" charset="0"/>
                <a:cs typeface="Arial" panose="020B0604020202020204" pitchFamily="34" charset="0"/>
              </a:rPr>
              <a:t>.</a:t>
            </a:r>
            <a:endParaRPr sz="2400" i="0" u="none" strike="noStrike" cap="none"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275435915b_0_56"/>
          <p:cNvSpPr txBox="1">
            <a:spLocks noGrp="1"/>
          </p:cNvSpPr>
          <p:nvPr>
            <p:ph type="body" idx="4294967295"/>
          </p:nvPr>
        </p:nvSpPr>
        <p:spPr>
          <a:xfrm>
            <a:off x="317169" y="-94475"/>
            <a:ext cx="10920413" cy="43497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1001"/>
              </a:spcBef>
              <a:spcAft>
                <a:spcPts val="0"/>
              </a:spcAft>
              <a:buNone/>
            </a:pPr>
            <a:r>
              <a:rPr lang="bg-BG" sz="2400" u="none" strike="noStrike" cap="none" dirty="0">
                <a:solidFill>
                  <a:srgbClr val="000000"/>
                </a:solidFill>
                <a:latin typeface="Arial" panose="020B0604020202020204" pitchFamily="34" charset="0"/>
                <a:cs typeface="Arial" panose="020B0604020202020204" pitchFamily="34" charset="0"/>
              </a:rPr>
              <a:t>Флопи диск</a:t>
            </a:r>
            <a:r>
              <a:rPr lang="bg-BG" sz="2400" dirty="0">
                <a:latin typeface="Arial" panose="020B0604020202020204" pitchFamily="34" charset="0"/>
                <a:cs typeface="Arial" panose="020B0604020202020204" pitchFamily="34" charset="0"/>
              </a:rPr>
              <a:t>/</a:t>
            </a:r>
            <a:r>
              <a:rPr lang="bg-BG" sz="2400" u="none" strike="noStrike" cap="none" dirty="0" err="1">
                <a:solidFill>
                  <a:srgbClr val="000000"/>
                </a:solidFill>
                <a:latin typeface="Arial" panose="020B0604020202020204" pitchFamily="34" charset="0"/>
                <a:cs typeface="Arial" panose="020B0604020202020204" pitchFamily="34" charset="0"/>
              </a:rPr>
              <a:t>Floppy</a:t>
            </a:r>
            <a:r>
              <a:rPr lang="bg-BG" sz="2400" u="none" strike="noStrike" cap="none" dirty="0">
                <a:solidFill>
                  <a:srgbClr val="000000"/>
                </a:solidFill>
                <a:latin typeface="Arial" panose="020B0604020202020204" pitchFamily="34" charset="0"/>
                <a:cs typeface="Arial" panose="020B0604020202020204" pitchFamily="34" charset="0"/>
              </a:rPr>
              <a:t> </a:t>
            </a:r>
            <a:r>
              <a:rPr lang="bg-BG" sz="2400" u="none" strike="noStrike" cap="none" dirty="0" err="1">
                <a:solidFill>
                  <a:srgbClr val="000000"/>
                </a:solidFill>
                <a:latin typeface="Arial" panose="020B0604020202020204" pitchFamily="34" charset="0"/>
                <a:cs typeface="Arial" panose="020B0604020202020204" pitchFamily="34" charset="0"/>
              </a:rPr>
              <a:t>disk</a:t>
            </a:r>
            <a:r>
              <a:rPr lang="bg-BG" sz="2400" u="none" strike="noStrike" cap="none" dirty="0">
                <a:solidFill>
                  <a:srgbClr val="000000"/>
                </a:solidFill>
                <a:latin typeface="Arial" panose="020B0604020202020204" pitchFamily="34" charset="0"/>
                <a:cs typeface="Arial" panose="020B0604020202020204" pitchFamily="34" charset="0"/>
              </a:rPr>
              <a:t> </a:t>
            </a:r>
            <a:r>
              <a:rPr lang="bg-BG" sz="2400" u="none" strike="noStrike" cap="none" dirty="0" err="1">
                <a:solidFill>
                  <a:srgbClr val="000000"/>
                </a:solidFill>
                <a:latin typeface="Arial" panose="020B0604020202020204" pitchFamily="34" charset="0"/>
                <a:cs typeface="Arial" panose="020B0604020202020204" pitchFamily="34" charset="0"/>
              </a:rPr>
              <a:t>drive</a:t>
            </a:r>
            <a:r>
              <a:rPr lang="bg-BG" sz="2800" u="none" strike="noStrike" cap="none" dirty="0">
                <a:solidFill>
                  <a:srgbClr val="000000"/>
                </a:solidFill>
                <a:latin typeface="Arial" panose="020B0604020202020204" pitchFamily="34" charset="0"/>
                <a:cs typeface="Arial" panose="020B0604020202020204" pitchFamily="34" charset="0"/>
              </a:rPr>
              <a:t> </a:t>
            </a:r>
            <a:r>
              <a:rPr lang="bg-BG" sz="1700" dirty="0">
                <a:solidFill>
                  <a:schemeClr val="dk1"/>
                </a:solidFill>
                <a:latin typeface="Arial" panose="020B0604020202020204" pitchFamily="34" charset="0"/>
                <a:cs typeface="Arial" panose="020B0604020202020204" pitchFamily="34" charset="0"/>
              </a:rPr>
              <a:t>– в действителност не се използва последните 10-15 години, тъй като паметта му е 1/5 600 от USB флаш паметите. Възможно е да се използва в сървърните конфигурации, при архивирането на данни.</a:t>
            </a:r>
            <a:endParaRPr sz="1700" dirty="0">
              <a:solidFill>
                <a:schemeClr val="dk1"/>
              </a:solidFill>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1700" dirty="0">
              <a:solidFill>
                <a:schemeClr val="dk1"/>
              </a:solidFill>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1700" dirty="0">
              <a:solidFill>
                <a:schemeClr val="dk1"/>
              </a:solidFill>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lang="bg-BG" b="1"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b="1"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r>
              <a:rPr lang="bg-BG" sz="2400" u="none" strike="noStrike" cap="none" dirty="0">
                <a:solidFill>
                  <a:srgbClr val="000000"/>
                </a:solidFill>
                <a:latin typeface="Arial" panose="020B0604020202020204" pitchFamily="34" charset="0"/>
                <a:cs typeface="Arial" panose="020B0604020202020204" pitchFamily="34" charset="0"/>
              </a:rPr>
              <a:t>Хард диск</a:t>
            </a:r>
            <a:r>
              <a:rPr lang="bg-BG" sz="2400" dirty="0">
                <a:latin typeface="Arial" panose="020B0604020202020204" pitchFamily="34" charset="0"/>
                <a:cs typeface="Arial" panose="020B0604020202020204" pitchFamily="34" charset="0"/>
              </a:rPr>
              <a:t>/</a:t>
            </a:r>
            <a:r>
              <a:rPr lang="bg-BG" sz="2400" u="none" strike="noStrike" cap="none" dirty="0" err="1">
                <a:solidFill>
                  <a:srgbClr val="000000"/>
                </a:solidFill>
                <a:latin typeface="Arial" panose="020B0604020202020204" pitchFamily="34" charset="0"/>
                <a:cs typeface="Arial" panose="020B0604020202020204" pitchFamily="34" charset="0"/>
              </a:rPr>
              <a:t>Hard</a:t>
            </a:r>
            <a:r>
              <a:rPr lang="bg-BG" sz="2400" u="none" strike="noStrike" cap="none" dirty="0">
                <a:solidFill>
                  <a:srgbClr val="000000"/>
                </a:solidFill>
                <a:latin typeface="Arial" panose="020B0604020202020204" pitchFamily="34" charset="0"/>
                <a:cs typeface="Arial" panose="020B0604020202020204" pitchFamily="34" charset="0"/>
              </a:rPr>
              <a:t> </a:t>
            </a:r>
            <a:r>
              <a:rPr lang="bg-BG" sz="2400" u="none" strike="noStrike" cap="none" dirty="0" err="1">
                <a:solidFill>
                  <a:srgbClr val="000000"/>
                </a:solidFill>
                <a:latin typeface="Arial" panose="020B0604020202020204" pitchFamily="34" charset="0"/>
                <a:cs typeface="Arial" panose="020B0604020202020204" pitchFamily="34" charset="0"/>
              </a:rPr>
              <a:t>disk</a:t>
            </a:r>
            <a:r>
              <a:rPr lang="bg-BG" sz="2400" u="none" strike="noStrike" cap="none" dirty="0">
                <a:solidFill>
                  <a:srgbClr val="000000"/>
                </a:solidFill>
                <a:latin typeface="Arial" panose="020B0604020202020204" pitchFamily="34" charset="0"/>
                <a:cs typeface="Arial" panose="020B0604020202020204" pitchFamily="34" charset="0"/>
              </a:rPr>
              <a:t> </a:t>
            </a:r>
            <a:r>
              <a:rPr lang="bg-BG" sz="2400" u="none" strike="noStrike" cap="none" dirty="0" err="1">
                <a:solidFill>
                  <a:srgbClr val="000000"/>
                </a:solidFill>
                <a:latin typeface="Arial" panose="020B0604020202020204" pitchFamily="34" charset="0"/>
                <a:cs typeface="Arial" panose="020B0604020202020204" pitchFamily="34" charset="0"/>
              </a:rPr>
              <a:t>drive</a:t>
            </a:r>
            <a:r>
              <a:rPr lang="bg-BG" sz="2400" u="none" strike="noStrike" cap="none" dirty="0">
                <a:solidFill>
                  <a:srgbClr val="000000"/>
                </a:solidFill>
                <a:latin typeface="Arial" panose="020B0604020202020204" pitchFamily="34" charset="0"/>
                <a:cs typeface="Arial" panose="020B0604020202020204" pitchFamily="34" charset="0"/>
              </a:rPr>
              <a:t> </a:t>
            </a:r>
            <a:r>
              <a:rPr lang="bg-BG" sz="1700" dirty="0">
                <a:solidFill>
                  <a:schemeClr val="dk1"/>
                </a:solidFill>
                <a:latin typeface="Arial" panose="020B0604020202020204" pitchFamily="34" charset="0"/>
                <a:cs typeface="Arial" panose="020B0604020202020204" pitchFamily="34" charset="0"/>
              </a:rPr>
              <a:t>– основен носител на информация в съвремието. Може да е по-бавен от </a:t>
            </a:r>
            <a:r>
              <a:rPr lang="bg-BG" sz="1700" dirty="0" err="1">
                <a:solidFill>
                  <a:schemeClr val="dk1"/>
                </a:solidFill>
                <a:latin typeface="Arial" panose="020B0604020202020204" pitchFamily="34" charset="0"/>
                <a:cs typeface="Arial" panose="020B0604020202020204" pitchFamily="34" charset="0"/>
              </a:rPr>
              <a:t>солид</a:t>
            </a:r>
            <a:r>
              <a:rPr lang="bg-BG" sz="1700" dirty="0">
                <a:solidFill>
                  <a:schemeClr val="dk1"/>
                </a:solidFill>
                <a:latin typeface="Arial" panose="020B0604020202020204" pitchFamily="34" charset="0"/>
                <a:cs typeface="Arial" panose="020B0604020202020204" pitchFamily="34" charset="0"/>
              </a:rPr>
              <a:t> </a:t>
            </a:r>
            <a:r>
              <a:rPr lang="bg-BG" sz="1700" dirty="0" err="1">
                <a:solidFill>
                  <a:schemeClr val="dk1"/>
                </a:solidFill>
                <a:latin typeface="Arial" panose="020B0604020202020204" pitchFamily="34" charset="0"/>
                <a:cs typeface="Arial" panose="020B0604020202020204" pitchFamily="34" charset="0"/>
              </a:rPr>
              <a:t>стейт</a:t>
            </a:r>
            <a:r>
              <a:rPr lang="bg-BG" sz="1700" dirty="0">
                <a:solidFill>
                  <a:schemeClr val="dk1"/>
                </a:solidFill>
                <a:latin typeface="Arial" panose="020B0604020202020204" pitchFamily="34" charset="0"/>
                <a:cs typeface="Arial" panose="020B0604020202020204" pitchFamily="34" charset="0"/>
              </a:rPr>
              <a:t> драйва, но поддържа много повече презаписвания и съотношението цена/количество памет е десетки пъти по-добро. </a:t>
            </a:r>
            <a:endParaRPr sz="2800" b="0" i="0" u="none" strike="noStrike" cap="none" dirty="0">
              <a:latin typeface="Arial" panose="020B0604020202020204" pitchFamily="34" charset="0"/>
              <a:ea typeface="Arial"/>
              <a:cs typeface="Arial" panose="020B0604020202020204" pitchFamily="34" charset="0"/>
              <a:sym typeface="Arial"/>
            </a:endParaRPr>
          </a:p>
        </p:txBody>
      </p:sp>
      <p:pic>
        <p:nvPicPr>
          <p:cNvPr id="230" name="Google Shape;230;g1275435915b_0_56"/>
          <p:cNvPicPr preferRelativeResize="0"/>
          <p:nvPr/>
        </p:nvPicPr>
        <p:blipFill rotWithShape="1">
          <a:blip r:embed="rId3">
            <a:alphaModFix/>
          </a:blip>
          <a:srcRect/>
          <a:stretch/>
        </p:blipFill>
        <p:spPr>
          <a:xfrm>
            <a:off x="4455051" y="1645851"/>
            <a:ext cx="2644648" cy="2160242"/>
          </a:xfrm>
          <a:prstGeom prst="rect">
            <a:avLst/>
          </a:prstGeom>
          <a:noFill/>
          <a:ln>
            <a:noFill/>
          </a:ln>
        </p:spPr>
      </p:pic>
      <p:pic>
        <p:nvPicPr>
          <p:cNvPr id="231" name="Google Shape;231;g1275435915b_0_56"/>
          <p:cNvPicPr preferRelativeResize="0"/>
          <p:nvPr/>
        </p:nvPicPr>
        <p:blipFill rotWithShape="1">
          <a:blip r:embed="rId4">
            <a:alphaModFix/>
          </a:blip>
          <a:srcRect/>
          <a:stretch/>
        </p:blipFill>
        <p:spPr>
          <a:xfrm>
            <a:off x="4221068" y="5001846"/>
            <a:ext cx="3112614" cy="18561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275435915b_0_61"/>
          <p:cNvSpPr txBox="1">
            <a:spLocks noGrp="1"/>
          </p:cNvSpPr>
          <p:nvPr>
            <p:ph type="body" idx="4294967295"/>
          </p:nvPr>
        </p:nvSpPr>
        <p:spPr>
          <a:xfrm>
            <a:off x="804064" y="-77240"/>
            <a:ext cx="10515600" cy="4351338"/>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1001"/>
              </a:spcBef>
              <a:spcAft>
                <a:spcPts val="0"/>
              </a:spcAft>
              <a:buNone/>
            </a:pPr>
            <a:r>
              <a:rPr lang="bg-BG" sz="2400" dirty="0" err="1">
                <a:latin typeface="Arial" panose="020B0604020202020204" pitchFamily="34" charset="0"/>
                <a:cs typeface="Arial" panose="020B0604020202020204" pitchFamily="34" charset="0"/>
              </a:rPr>
              <a:t>Солид</a:t>
            </a:r>
            <a:r>
              <a:rPr lang="bg-BG" sz="2400" dirty="0">
                <a:latin typeface="Arial" panose="020B0604020202020204" pitchFamily="34" charset="0"/>
                <a:cs typeface="Arial" panose="020B0604020202020204" pitchFamily="34" charset="0"/>
              </a:rPr>
              <a:t> </a:t>
            </a:r>
            <a:r>
              <a:rPr lang="bg-BG" sz="2400" dirty="0" err="1">
                <a:latin typeface="Arial" panose="020B0604020202020204" pitchFamily="34" charset="0"/>
                <a:cs typeface="Arial" panose="020B0604020202020204" pitchFamily="34" charset="0"/>
              </a:rPr>
              <a:t>стейт</a:t>
            </a:r>
            <a:r>
              <a:rPr lang="bg-BG" sz="2400" dirty="0">
                <a:latin typeface="Arial" panose="020B0604020202020204" pitchFamily="34" charset="0"/>
                <a:cs typeface="Arial" panose="020B0604020202020204" pitchFamily="34" charset="0"/>
              </a:rPr>
              <a:t> драйв/SSD</a:t>
            </a:r>
            <a:r>
              <a:rPr lang="bg-BG" sz="2400" u="none" strike="noStrike" cap="none" dirty="0">
                <a:solidFill>
                  <a:srgbClr val="000000"/>
                </a:solidFill>
                <a:latin typeface="Arial" panose="020B0604020202020204" pitchFamily="34" charset="0"/>
                <a:cs typeface="Arial" panose="020B0604020202020204" pitchFamily="34" charset="0"/>
              </a:rPr>
              <a:t> </a:t>
            </a:r>
            <a:r>
              <a:rPr lang="bg-BG" sz="1700" dirty="0">
                <a:solidFill>
                  <a:schemeClr val="dk1"/>
                </a:solidFill>
                <a:latin typeface="Arial" panose="020B0604020202020204" pitchFamily="34" charset="0"/>
                <a:cs typeface="Arial" panose="020B0604020202020204" pitchFamily="34" charset="0"/>
              </a:rPr>
              <a:t>– смята се, че е най-бързият енергоефективен начин за съхранение и споделяне на информация. Супер бърза памет. Използва се не за съхранение на данни и файлове, а за операционната среда и приложенията, които се използват най-често и изискват бързодействие.</a:t>
            </a:r>
            <a:endParaRPr sz="2800" u="none" strike="noStrike" cap="none"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2800" b="1"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lang="bg-BG" sz="1600" b="1"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1600" b="1"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r>
              <a:rPr lang="bg-BG" sz="2400" dirty="0">
                <a:latin typeface="Arial" panose="020B0604020202020204" pitchFamily="34" charset="0"/>
                <a:cs typeface="Arial" panose="020B0604020202020204" pitchFamily="34" charset="0"/>
              </a:rPr>
              <a:t>Оптически дискови устройства/</a:t>
            </a:r>
            <a:r>
              <a:rPr lang="bg-BG" sz="2400" dirty="0" err="1">
                <a:latin typeface="Arial" panose="020B0604020202020204" pitchFamily="34" charset="0"/>
                <a:cs typeface="Arial" panose="020B0604020202020204" pitchFamily="34" charset="0"/>
              </a:rPr>
              <a:t>Optical</a:t>
            </a:r>
            <a:r>
              <a:rPr lang="bg-BG" sz="2400" dirty="0">
                <a:latin typeface="Arial" panose="020B0604020202020204" pitchFamily="34" charset="0"/>
                <a:cs typeface="Arial" panose="020B0604020202020204" pitchFamily="34" charset="0"/>
              </a:rPr>
              <a:t> </a:t>
            </a:r>
            <a:r>
              <a:rPr lang="bg-BG" sz="2400" dirty="0" err="1">
                <a:latin typeface="Arial" panose="020B0604020202020204" pitchFamily="34" charset="0"/>
                <a:cs typeface="Arial" panose="020B0604020202020204" pitchFamily="34" charset="0"/>
              </a:rPr>
              <a:t>discs</a:t>
            </a:r>
            <a:r>
              <a:rPr lang="bg-BG" sz="2400" dirty="0">
                <a:latin typeface="Arial" panose="020B0604020202020204" pitchFamily="34" charset="0"/>
                <a:cs typeface="Arial" panose="020B0604020202020204" pitchFamily="34" charset="0"/>
              </a:rPr>
              <a:t> </a:t>
            </a:r>
            <a:r>
              <a:rPr lang="bg-BG" sz="1700" dirty="0">
                <a:solidFill>
                  <a:schemeClr val="dk1"/>
                </a:solidFill>
                <a:latin typeface="Arial" panose="020B0604020202020204" pitchFamily="34" charset="0"/>
                <a:cs typeface="Arial" panose="020B0604020202020204" pitchFamily="34" charset="0"/>
              </a:rPr>
              <a:t>– на практика са изместени от флаш устройствата, но все още се използват на места. </a:t>
            </a:r>
            <a:endParaRPr sz="2800" u="none" strike="noStrike" cap="none"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2800"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2800"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2800" dirty="0">
              <a:latin typeface="Arial" panose="020B0604020202020204" pitchFamily="34" charset="0"/>
              <a:cs typeface="Arial" panose="020B0604020202020204" pitchFamily="34" charset="0"/>
            </a:endParaRPr>
          </a:p>
          <a:p>
            <a:pPr marL="0" marR="0" lvl="0" indent="0" algn="l" rtl="0">
              <a:lnSpc>
                <a:spcPct val="150000"/>
              </a:lnSpc>
              <a:spcBef>
                <a:spcPts val="1001"/>
              </a:spcBef>
              <a:spcAft>
                <a:spcPts val="0"/>
              </a:spcAft>
              <a:buNone/>
            </a:pPr>
            <a:endParaRPr sz="2800" dirty="0">
              <a:solidFill>
                <a:srgbClr val="FF0000"/>
              </a:solidFill>
              <a:latin typeface="Arial" panose="020B0604020202020204" pitchFamily="34" charset="0"/>
              <a:cs typeface="Arial" panose="020B0604020202020204" pitchFamily="34" charset="0"/>
            </a:endParaRPr>
          </a:p>
        </p:txBody>
      </p:sp>
      <p:pic>
        <p:nvPicPr>
          <p:cNvPr id="237" name="Google Shape;237;g1275435915b_0_61"/>
          <p:cNvPicPr preferRelativeResize="0"/>
          <p:nvPr/>
        </p:nvPicPr>
        <p:blipFill>
          <a:blip r:embed="rId3">
            <a:alphaModFix/>
          </a:blip>
          <a:stretch>
            <a:fillRect/>
          </a:stretch>
        </p:blipFill>
        <p:spPr>
          <a:xfrm>
            <a:off x="4923753" y="1422400"/>
            <a:ext cx="2344493" cy="2344953"/>
          </a:xfrm>
          <a:prstGeom prst="rect">
            <a:avLst/>
          </a:prstGeom>
          <a:noFill/>
          <a:ln>
            <a:noFill/>
          </a:ln>
        </p:spPr>
      </p:pic>
      <p:pic>
        <p:nvPicPr>
          <p:cNvPr id="238" name="Google Shape;238;g1275435915b_0_61"/>
          <p:cNvPicPr preferRelativeResize="0"/>
          <p:nvPr/>
        </p:nvPicPr>
        <p:blipFill rotWithShape="1">
          <a:blip r:embed="rId4">
            <a:alphaModFix/>
          </a:blip>
          <a:srcRect/>
          <a:stretch/>
        </p:blipFill>
        <p:spPr>
          <a:xfrm>
            <a:off x="4527175" y="4611078"/>
            <a:ext cx="3069379" cy="22469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
          <p:cNvSpPr txBox="1"/>
          <p:nvPr/>
        </p:nvSpPr>
        <p:spPr>
          <a:xfrm>
            <a:off x="3671989" y="4307125"/>
            <a:ext cx="3830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bg-BG" sz="1600" dirty="0"/>
              <a:t>Сървър в работещо състояние</a:t>
            </a:r>
            <a:endParaRPr sz="1600" dirty="0"/>
          </a:p>
        </p:txBody>
      </p:sp>
      <p:sp>
        <p:nvSpPr>
          <p:cNvPr id="244" name="Google Shape;244;p5"/>
          <p:cNvSpPr txBox="1">
            <a:spLocks noGrp="1"/>
          </p:cNvSpPr>
          <p:nvPr>
            <p:ph type="title" idx="4294967295"/>
          </p:nvPr>
        </p:nvSpPr>
        <p:spPr>
          <a:xfrm>
            <a:off x="419100" y="98637"/>
            <a:ext cx="10515600" cy="1323975"/>
          </a:xfrm>
          <a:prstGeom prst="rect">
            <a:avLst/>
          </a:prstGeom>
          <a:noFill/>
          <a:ln>
            <a:noFill/>
          </a:ln>
        </p:spPr>
        <p:txBody>
          <a:bodyPr spcFirstLastPara="1" wrap="square" lIns="90000" tIns="45000" rIns="90000" bIns="45000" anchor="ctr" anchorCtr="0">
            <a:no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cs typeface="Arial" panose="020B0604020202020204" pitchFamily="34" charset="0"/>
              </a:rPr>
              <a:t>II.</a:t>
            </a:r>
            <a:r>
              <a:rPr lang="bg-BG" sz="2500" i="0" u="none" strike="noStrike" cap="none" dirty="0">
                <a:solidFill>
                  <a:srgbClr val="000000"/>
                </a:solidFill>
                <a:latin typeface="Arial" panose="020B0604020202020204" pitchFamily="34" charset="0"/>
                <a:cs typeface="Arial" panose="020B0604020202020204" pitchFamily="34" charset="0"/>
              </a:rPr>
              <a:t> ВТОРА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cs typeface="Arial" panose="020B0604020202020204" pitchFamily="34" charset="0"/>
              </a:rPr>
              <a:t>СЪРВЪРИ – СЪЩНОСТ, ХАРАКТЕРИСТИКИ И КЛАСИФИКАЦИЯ</a:t>
            </a:r>
            <a:endParaRPr sz="2500" i="0" u="none" strike="noStrike" cap="none" dirty="0">
              <a:latin typeface="Arial" panose="020B0604020202020204" pitchFamily="34" charset="0"/>
              <a:cs typeface="Arial" panose="020B0604020202020204" pitchFamily="34" charset="0"/>
            </a:endParaRPr>
          </a:p>
        </p:txBody>
      </p:sp>
      <p:sp>
        <p:nvSpPr>
          <p:cNvPr id="245" name="Google Shape;245;p5"/>
          <p:cNvSpPr txBox="1">
            <a:spLocks noGrp="1"/>
          </p:cNvSpPr>
          <p:nvPr>
            <p:ph type="body" idx="4294967295"/>
          </p:nvPr>
        </p:nvSpPr>
        <p:spPr>
          <a:xfrm>
            <a:off x="419100" y="1407193"/>
            <a:ext cx="11353800" cy="4351337"/>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000000"/>
              </a:buClr>
              <a:buSzPts val="2800"/>
              <a:buFont typeface="Calibri"/>
              <a:buNone/>
            </a:pPr>
            <a:r>
              <a:rPr lang="bg-BG" sz="2400" dirty="0">
                <a:latin typeface="Arial" panose="020B0604020202020204" pitchFamily="34" charset="0"/>
                <a:cs typeface="Arial" panose="020B0604020202020204" pitchFamily="34" charset="0"/>
              </a:rPr>
              <a:t>Дадена </a:t>
            </a:r>
            <a:r>
              <a:rPr lang="bg-BG" sz="2400">
                <a:latin typeface="Arial" panose="020B0604020202020204" pitchFamily="34" charset="0"/>
                <a:cs typeface="Arial" panose="020B0604020202020204" pitchFamily="34" charset="0"/>
              </a:rPr>
              <a:t>е дефиниция на </a:t>
            </a:r>
            <a:r>
              <a:rPr lang="bg-BG" sz="2400" dirty="0">
                <a:latin typeface="Arial" panose="020B0604020202020204" pitchFamily="34" charset="0"/>
                <a:cs typeface="Arial" panose="020B0604020202020204" pitchFamily="34" charset="0"/>
              </a:rPr>
              <a:t>сървър и са разгледани неговите компоненти. Изброени са изискванията към сървъра и видовете сървъри, според тяхното предназначение. Обяснено е какво представлява физически и виртуален сървър. </a:t>
            </a:r>
            <a:endParaRPr sz="240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sz="2400" dirty="0">
              <a:solidFill>
                <a:srgbClr val="FF0000"/>
              </a:solidFill>
              <a:latin typeface="Arial" panose="020B0604020202020204" pitchFamily="34" charset="0"/>
              <a:cs typeface="Arial" panose="020B0604020202020204" pitchFamily="34" charset="0"/>
            </a:endParaRPr>
          </a:p>
        </p:txBody>
      </p:sp>
      <p:pic>
        <p:nvPicPr>
          <p:cNvPr id="246" name="Google Shape;246;p5"/>
          <p:cNvPicPr preferRelativeResize="0"/>
          <p:nvPr/>
        </p:nvPicPr>
        <p:blipFill>
          <a:blip r:embed="rId3">
            <a:alphaModFix/>
          </a:blip>
          <a:stretch>
            <a:fillRect/>
          </a:stretch>
        </p:blipFill>
        <p:spPr>
          <a:xfrm>
            <a:off x="8272199" y="4024898"/>
            <a:ext cx="3919800" cy="2833077"/>
          </a:xfrm>
          <a:prstGeom prst="rect">
            <a:avLst/>
          </a:prstGeom>
          <a:noFill/>
          <a:ln>
            <a:noFill/>
          </a:ln>
        </p:spPr>
      </p:pic>
      <p:pic>
        <p:nvPicPr>
          <p:cNvPr id="247" name="Google Shape;247;p5"/>
          <p:cNvPicPr preferRelativeResize="0"/>
          <p:nvPr/>
        </p:nvPicPr>
        <p:blipFill>
          <a:blip r:embed="rId4">
            <a:alphaModFix/>
          </a:blip>
          <a:stretch>
            <a:fillRect/>
          </a:stretch>
        </p:blipFill>
        <p:spPr>
          <a:xfrm>
            <a:off x="1" y="4024924"/>
            <a:ext cx="4079630" cy="2833052"/>
          </a:xfrm>
          <a:prstGeom prst="rect">
            <a:avLst/>
          </a:prstGeom>
          <a:noFill/>
          <a:ln>
            <a:noFill/>
          </a:ln>
        </p:spPr>
      </p:pic>
      <p:sp>
        <p:nvSpPr>
          <p:cNvPr id="248" name="Google Shape;248;p5"/>
          <p:cNvSpPr txBox="1"/>
          <p:nvPr/>
        </p:nvSpPr>
        <p:spPr>
          <a:xfrm>
            <a:off x="5417443" y="5666275"/>
            <a:ext cx="39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bg-BG" sz="1600" dirty="0"/>
              <a:t>„Отворен“ сървър</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27f0a2dd68_1_2"/>
          <p:cNvSpPr txBox="1">
            <a:spLocks noGrp="1"/>
          </p:cNvSpPr>
          <p:nvPr>
            <p:ph type="title" idx="4294967295"/>
          </p:nvPr>
        </p:nvSpPr>
        <p:spPr>
          <a:xfrm>
            <a:off x="212725" y="-61040"/>
            <a:ext cx="10517310" cy="1323975"/>
          </a:xfrm>
          <a:prstGeom prst="rect">
            <a:avLst/>
          </a:prstGeom>
          <a:noFill/>
          <a:ln>
            <a:noFill/>
          </a:ln>
        </p:spPr>
        <p:txBody>
          <a:bodyPr spcFirstLastPara="1" wrap="square" lIns="90000" tIns="45000" rIns="90000" bIns="45000" anchor="ctr" anchorCtr="0">
            <a:noAutofit/>
          </a:bodyPr>
          <a:lstStyle/>
          <a:p>
            <a:pPr marL="0" marR="0" lvl="0" indent="0" rtl="0">
              <a:lnSpc>
                <a:spcPct val="150000"/>
              </a:lnSpc>
              <a:spcBef>
                <a:spcPts val="0"/>
              </a:spcBef>
              <a:spcAft>
                <a:spcPts val="0"/>
              </a:spcAft>
              <a:buClr>
                <a:srgbClr val="202122"/>
              </a:buClr>
              <a:buSzPts val="1800"/>
              <a:buFont typeface="Times New Roman"/>
              <a:buNone/>
            </a:pPr>
            <a:r>
              <a:rPr lang="bg-BG" sz="2500" i="0" u="none" strike="noStrike" cap="none" dirty="0">
                <a:solidFill>
                  <a:srgbClr val="202122"/>
                </a:solidFill>
                <a:latin typeface="Arial" panose="020B0604020202020204" pitchFamily="34" charset="0"/>
                <a:cs typeface="Arial" panose="020B0604020202020204" pitchFamily="34" charset="0"/>
              </a:rPr>
              <a:t>II.</a:t>
            </a:r>
            <a:r>
              <a:rPr lang="bg-BG" sz="2500" i="0" u="none" strike="noStrike" cap="none" dirty="0">
                <a:solidFill>
                  <a:srgbClr val="000000"/>
                </a:solidFill>
                <a:latin typeface="Arial" panose="020B0604020202020204" pitchFamily="34" charset="0"/>
                <a:cs typeface="Arial" panose="020B0604020202020204" pitchFamily="34" charset="0"/>
              </a:rPr>
              <a:t> ВТОРА ЧАСТ </a:t>
            </a:r>
            <a:br>
              <a:rPr lang="bg-BG" sz="2500" i="0" u="none" strike="noStrike" cap="none" dirty="0">
                <a:latin typeface="Arial" panose="020B0604020202020204" pitchFamily="34" charset="0"/>
                <a:cs typeface="Arial" panose="020B0604020202020204" pitchFamily="34" charset="0"/>
              </a:rPr>
            </a:br>
            <a:r>
              <a:rPr lang="bg-BG" sz="2500" i="0" u="none" strike="noStrike" cap="none" dirty="0">
                <a:solidFill>
                  <a:srgbClr val="000000"/>
                </a:solidFill>
                <a:latin typeface="Arial" panose="020B0604020202020204" pitchFamily="34" charset="0"/>
                <a:cs typeface="Arial" panose="020B0604020202020204" pitchFamily="34" charset="0"/>
              </a:rPr>
              <a:t>СЪРВЪРИ – СЪЩНОСТ, ХАРАКТЕРИСТИКИ И КЛАСИФИКАЦИЯ</a:t>
            </a:r>
            <a:endParaRPr sz="2500" i="0" u="none" strike="noStrike" cap="none" dirty="0">
              <a:latin typeface="Arial" panose="020B0604020202020204" pitchFamily="34" charset="0"/>
              <a:cs typeface="Arial" panose="020B0604020202020204" pitchFamily="34" charset="0"/>
            </a:endParaRPr>
          </a:p>
        </p:txBody>
      </p:sp>
      <p:sp>
        <p:nvSpPr>
          <p:cNvPr id="255" name="Google Shape;255;g127f0a2dd68_1_2"/>
          <p:cNvSpPr txBox="1">
            <a:spLocks noGrp="1"/>
          </p:cNvSpPr>
          <p:nvPr>
            <p:ph type="body" idx="4294967295"/>
          </p:nvPr>
        </p:nvSpPr>
        <p:spPr>
          <a:xfrm>
            <a:off x="212725" y="1154683"/>
            <a:ext cx="11353800" cy="43497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000000"/>
              </a:buClr>
              <a:buSzPts val="2800"/>
              <a:buFont typeface="Calibri"/>
              <a:buNone/>
            </a:pPr>
            <a:r>
              <a:rPr lang="bg-BG" sz="2400" dirty="0">
                <a:latin typeface="Arial" panose="020B0604020202020204" pitchFamily="34" charset="0"/>
                <a:cs typeface="Arial" panose="020B0604020202020204" pitchFamily="34" charset="0"/>
              </a:rPr>
              <a:t>Разгледани са типовете сървъри, според големината/натоварването им. Показан е работният режим на сървърите, физическото им съхранение и начините на свързване на устройства към сървъра. </a:t>
            </a:r>
            <a:r>
              <a:rPr lang="bg-BG" sz="2400" dirty="0">
                <a:solidFill>
                  <a:schemeClr val="dk1"/>
                </a:solidFill>
                <a:latin typeface="Arial" panose="020B0604020202020204" pitchFamily="34" charset="0"/>
                <a:cs typeface="Arial" panose="020B0604020202020204" pitchFamily="34" charset="0"/>
              </a:rPr>
              <a:t>Разгледани са съображенията при избор на подходящ сървър, изграждането на домашен сървър или такъв за нуждите на малка фирма. </a:t>
            </a:r>
            <a:endParaRPr sz="240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sz="2400" dirty="0">
              <a:solidFill>
                <a:srgbClr val="FF0000"/>
              </a:solidFill>
              <a:latin typeface="Arial" panose="020B0604020202020204" pitchFamily="34" charset="0"/>
              <a:cs typeface="Arial" panose="020B0604020202020204" pitchFamily="34" charset="0"/>
            </a:endParaRPr>
          </a:p>
        </p:txBody>
      </p:sp>
      <p:pic>
        <p:nvPicPr>
          <p:cNvPr id="254" name="Google Shape;254;g127f0a2dd68_1_2"/>
          <p:cNvPicPr preferRelativeResize="0"/>
          <p:nvPr/>
        </p:nvPicPr>
        <p:blipFill>
          <a:blip r:embed="rId3">
            <a:alphaModFix/>
          </a:blip>
          <a:stretch>
            <a:fillRect/>
          </a:stretch>
        </p:blipFill>
        <p:spPr>
          <a:xfrm>
            <a:off x="3415324" y="3884247"/>
            <a:ext cx="4948602" cy="2973754"/>
          </a:xfrm>
          <a:prstGeom prst="rect">
            <a:avLst/>
          </a:prstGeom>
          <a:noFill/>
          <a:ln>
            <a:noFill/>
          </a:ln>
        </p:spPr>
      </p:pic>
      <p:sp>
        <p:nvSpPr>
          <p:cNvPr id="256" name="Google Shape;256;g127f0a2dd68_1_2"/>
          <p:cNvSpPr txBox="1"/>
          <p:nvPr/>
        </p:nvSpPr>
        <p:spPr>
          <a:xfrm>
            <a:off x="8106018" y="5073333"/>
            <a:ext cx="2778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bg-BG" sz="1600" dirty="0"/>
              <a:t>Сървърите на </a:t>
            </a:r>
            <a:r>
              <a:rPr lang="bg-BG" sz="1600" dirty="0" err="1"/>
              <a:t>Google</a:t>
            </a:r>
            <a:r>
              <a:rPr lang="bg-BG" sz="1600" dirty="0"/>
              <a:t> </a:t>
            </a:r>
            <a:endParaRPr sz="1600"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2396</Words>
  <Application>Microsoft Office PowerPoint</Application>
  <PresentationFormat>Widescreen</PresentationFormat>
  <Paragraphs>107</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Times New Roman</vt:lpstr>
      <vt:lpstr>Bahnschrift SemiBold Condensed</vt:lpstr>
      <vt:lpstr>Arial</vt:lpstr>
      <vt:lpstr>Gill Sans MT</vt:lpstr>
      <vt:lpstr>Calibri</vt:lpstr>
      <vt:lpstr>Gallery</vt:lpstr>
      <vt:lpstr>1_Gallery</vt:lpstr>
      <vt:lpstr>Д и п л о м н а   р а б о т а </vt:lpstr>
      <vt:lpstr>Съдържание</vt:lpstr>
      <vt:lpstr>Цели и задачи на дипломния проект</vt:lpstr>
      <vt:lpstr>Увод</vt:lpstr>
      <vt:lpstr>I. ПЪРВА ЧАСТ ЗАПОМНЯЩИ УСТРОЙСТВА В СЪРВЪРНИ КОНФИГУРАЦИИ</vt:lpstr>
      <vt:lpstr>PowerPoint Presentation</vt:lpstr>
      <vt:lpstr>PowerPoint Presentation</vt:lpstr>
      <vt:lpstr>II. ВТОРА ЧАСТ  СЪРВЪРИ – СЪЩНОСТ, ХАРАКТЕРИСТИКИ И КЛАСИФИКАЦИЯ</vt:lpstr>
      <vt:lpstr>II. ВТОРА ЧАСТ  СЪРВЪРИ – СЪЩНОСТ, ХАРАКТЕРИСТИКИ И КЛАСИФИКАЦИЯ</vt:lpstr>
      <vt:lpstr>II. ВТОРА ЧАСТ  СЪРВЪРИ – СЪЩНОСТ, ХАРАКТЕРИСТИКИ И КЛАСИФИКАЦИЯ</vt:lpstr>
      <vt:lpstr>Конфигуриране на дискове. RAID масиви</vt:lpstr>
      <vt:lpstr>III. ТРЕТА ЧАСТ  ЗАПЛАХИ И МЕТОДИ ЗА ЗАЩИТА НА СЪРВЪРА</vt:lpstr>
      <vt:lpstr>III. ТРЕТА ЧАСТ  ЗАПЛАХИ И МЕТОДИ ЗА ЗАЩИТА НА СЪРВЪРА</vt:lpstr>
      <vt:lpstr>IV. ЧЕТВЪРТА ЧАСТ  ПРАКТИЧЕСКА ПОСТАНОВКА </vt:lpstr>
      <vt:lpstr>PowerPoint Presentation</vt:lpstr>
      <vt:lpstr>Изводи, обобщение и заключение</vt:lpstr>
      <vt:lpstr>Изводи, обобщение и заключение</vt:lpstr>
      <vt:lpstr>Изводи, обобщение и заключение</vt:lpstr>
      <vt:lpstr>Източници и приложение</vt:lpstr>
      <vt:lpstr>Най-важни постигнати цели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Дипломна работа </dc:title>
  <dc:creator>Петър Я. Герджиков</dc:creator>
  <cp:lastModifiedBy>Петър Я. Герджиков</cp:lastModifiedBy>
  <cp:revision>14</cp:revision>
  <dcterms:created xsi:type="dcterms:W3CDTF">2022-04-14T14:42:50Z</dcterms:created>
  <dcterms:modified xsi:type="dcterms:W3CDTF">2022-05-22T12:31:02Z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9</vt:i4>
  </property>
</Properties>
</file>